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20"/>
  </p:notesMasterIdLst>
  <p:sldIdLst>
    <p:sldId id="257" r:id="rId3"/>
    <p:sldId id="258" r:id="rId4"/>
    <p:sldId id="1493" r:id="rId5"/>
    <p:sldId id="266" r:id="rId6"/>
    <p:sldId id="1517" r:id="rId7"/>
    <p:sldId id="1518" r:id="rId8"/>
    <p:sldId id="272" r:id="rId9"/>
    <p:sldId id="1520" r:id="rId10"/>
    <p:sldId id="1519" r:id="rId11"/>
    <p:sldId id="1511" r:id="rId12"/>
    <p:sldId id="1512" r:id="rId13"/>
    <p:sldId id="1522" r:id="rId14"/>
    <p:sldId id="1513" r:id="rId15"/>
    <p:sldId id="1516" r:id="rId16"/>
    <p:sldId id="1524" r:id="rId17"/>
    <p:sldId id="1510" r:id="rId18"/>
    <p:sldId id="291" r:id="rId19"/>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41"/>
    <p:restoredTop sz="96327"/>
  </p:normalViewPr>
  <p:slideViewPr>
    <p:cSldViewPr snapToGrid="0" snapToObjects="1">
      <p:cViewPr varScale="1">
        <p:scale>
          <a:sx n="70" d="100"/>
          <a:sy n="70" d="100"/>
        </p:scale>
        <p:origin x="84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uyingliujian@outlook.com" userId="090e1d61f57d1580" providerId="LiveId" clId="{F4886234-D6F5-473E-8079-E7FF0F5D82C4}"/>
    <pc:docChg chg="undo custSel delSld modSld">
      <pc:chgData name="liuyingliujian@outlook.com" userId="090e1d61f57d1580" providerId="LiveId" clId="{F4886234-D6F5-473E-8079-E7FF0F5D82C4}" dt="2024-11-06T08:13:14.910" v="63"/>
      <pc:docMkLst>
        <pc:docMk/>
      </pc:docMkLst>
      <pc:sldChg chg="modSp mod">
        <pc:chgData name="liuyingliujian@outlook.com" userId="090e1d61f57d1580" providerId="LiveId" clId="{F4886234-D6F5-473E-8079-E7FF0F5D82C4}" dt="2024-11-06T08:13:14.910" v="63"/>
        <pc:sldMkLst>
          <pc:docMk/>
          <pc:sldMk cId="0" sldId="257"/>
        </pc:sldMkLst>
        <pc:spChg chg="mod">
          <ac:chgData name="liuyingliujian@outlook.com" userId="090e1d61f57d1580" providerId="LiveId" clId="{F4886234-D6F5-473E-8079-E7FF0F5D82C4}" dt="2024-11-06T08:13:14.910" v="63"/>
          <ac:spMkLst>
            <pc:docMk/>
            <pc:sldMk cId="0" sldId="257"/>
            <ac:spMk id="15" creationId="{00000000-0000-0000-0000-000000000000}"/>
          </ac:spMkLst>
        </pc:spChg>
        <pc:spChg chg="mod">
          <ac:chgData name="liuyingliujian@outlook.com" userId="090e1d61f57d1580" providerId="LiveId" clId="{F4886234-D6F5-473E-8079-E7FF0F5D82C4}" dt="2024-10-29T13:29:00.123" v="59" actId="404"/>
          <ac:spMkLst>
            <pc:docMk/>
            <pc:sldMk cId="0" sldId="257"/>
            <ac:spMk id="31" creationId="{00000000-0000-0000-0000-000000000000}"/>
          </ac:spMkLst>
        </pc:spChg>
      </pc:sldChg>
      <pc:sldChg chg="del">
        <pc:chgData name="liuyingliujian@outlook.com" userId="090e1d61f57d1580" providerId="LiveId" clId="{F4886234-D6F5-473E-8079-E7FF0F5D82C4}" dt="2024-11-06T08:12:24.033" v="62" actId="47"/>
        <pc:sldMkLst>
          <pc:docMk/>
          <pc:sldMk cId="1244167602" sldId="1514"/>
        </pc:sldMkLst>
      </pc:sldChg>
      <pc:sldChg chg="del">
        <pc:chgData name="liuyingliujian@outlook.com" userId="090e1d61f57d1580" providerId="LiveId" clId="{F4886234-D6F5-473E-8079-E7FF0F5D82C4}" dt="2024-11-06T08:12:23.249" v="61" actId="47"/>
        <pc:sldMkLst>
          <pc:docMk/>
          <pc:sldMk cId="2380490928" sldId="1515"/>
        </pc:sldMkLst>
      </pc:sldChg>
      <pc:sldChg chg="del">
        <pc:chgData name="liuyingliujian@outlook.com" userId="090e1d61f57d1580" providerId="LiveId" clId="{F4886234-D6F5-473E-8079-E7FF0F5D82C4}" dt="2024-11-06T08:12:22.291" v="60" actId="47"/>
        <pc:sldMkLst>
          <pc:docMk/>
          <pc:sldMk cId="583314184" sldId="1521"/>
        </pc:sldMkLst>
      </pc:sldChg>
    </pc:docChg>
  </pc:docChgLst>
  <pc:docChgLst>
    <pc:chgData name="liuyingliujian@outlook.com" userId="090e1d61f57d1580" providerId="LiveId" clId="{B9690EC6-0445-422C-9E63-B831889B97DA}"/>
    <pc:docChg chg="undo custSel addSld delSld modSld sldOrd">
      <pc:chgData name="liuyingliujian@outlook.com" userId="090e1d61f57d1580" providerId="LiveId" clId="{B9690EC6-0445-422C-9E63-B831889B97DA}" dt="2024-11-03T08:00:49.022" v="880"/>
      <pc:docMkLst>
        <pc:docMk/>
      </pc:docMkLst>
      <pc:sldChg chg="modSp mod">
        <pc:chgData name="liuyingliujian@outlook.com" userId="090e1d61f57d1580" providerId="LiveId" clId="{B9690EC6-0445-422C-9E63-B831889B97DA}" dt="2024-11-02T16:28:37.813" v="45" actId="20577"/>
        <pc:sldMkLst>
          <pc:docMk/>
          <pc:sldMk cId="0" sldId="258"/>
        </pc:sldMkLst>
        <pc:spChg chg="mod">
          <ac:chgData name="liuyingliujian@outlook.com" userId="090e1d61f57d1580" providerId="LiveId" clId="{B9690EC6-0445-422C-9E63-B831889B97DA}" dt="2024-11-02T16:28:37.813" v="45" actId="20577"/>
          <ac:spMkLst>
            <pc:docMk/>
            <pc:sldMk cId="0" sldId="258"/>
            <ac:spMk id="60" creationId="{00000000-0000-0000-0000-000000000000}"/>
          </ac:spMkLst>
        </pc:spChg>
      </pc:sldChg>
      <pc:sldChg chg="addSp delSp modSp mod">
        <pc:chgData name="liuyingliujian@outlook.com" userId="090e1d61f57d1580" providerId="LiveId" clId="{B9690EC6-0445-422C-9E63-B831889B97DA}" dt="2024-11-03T08:00:42.951" v="878"/>
        <pc:sldMkLst>
          <pc:docMk/>
          <pc:sldMk cId="0" sldId="266"/>
        </pc:sldMkLst>
        <pc:spChg chg="add mod">
          <ac:chgData name="liuyingliujian@outlook.com" userId="090e1d61f57d1580" providerId="LiveId" clId="{B9690EC6-0445-422C-9E63-B831889B97DA}" dt="2024-11-03T00:06:43.012" v="231" actId="1076"/>
          <ac:spMkLst>
            <pc:docMk/>
            <pc:sldMk cId="0" sldId="266"/>
            <ac:spMk id="6" creationId="{B68C926F-62C9-8821-F11C-6A358D5AF037}"/>
          </ac:spMkLst>
        </pc:spChg>
        <pc:spChg chg="add del mod">
          <ac:chgData name="liuyingliujian@outlook.com" userId="090e1d61f57d1580" providerId="LiveId" clId="{B9690EC6-0445-422C-9E63-B831889B97DA}" dt="2024-11-03T08:00:41.769" v="877" actId="478"/>
          <ac:spMkLst>
            <pc:docMk/>
            <pc:sldMk cId="0" sldId="266"/>
            <ac:spMk id="9" creationId="{B9B9A6E5-B00E-CFB8-0478-3875E306D25D}"/>
          </ac:spMkLst>
        </pc:spChg>
        <pc:spChg chg="add mod">
          <ac:chgData name="liuyingliujian@outlook.com" userId="090e1d61f57d1580" providerId="LiveId" clId="{B9690EC6-0445-422C-9E63-B831889B97DA}" dt="2024-11-03T08:00:42.951" v="878"/>
          <ac:spMkLst>
            <pc:docMk/>
            <pc:sldMk cId="0" sldId="266"/>
            <ac:spMk id="11" creationId="{62D5D901-3543-FA77-22F2-8CA61B4500E1}"/>
          </ac:spMkLst>
        </pc:spChg>
        <pc:spChg chg="mod">
          <ac:chgData name="liuyingliujian@outlook.com" userId="090e1d61f57d1580" providerId="LiveId" clId="{B9690EC6-0445-422C-9E63-B831889B97DA}" dt="2024-11-03T00:18:53.555" v="234" actId="1076"/>
          <ac:spMkLst>
            <pc:docMk/>
            <pc:sldMk cId="0" sldId="266"/>
            <ac:spMk id="30" creationId="{00000000-0000-0000-0000-000000000000}"/>
          </ac:spMkLst>
        </pc:spChg>
        <pc:picChg chg="add mod">
          <ac:chgData name="liuyingliujian@outlook.com" userId="090e1d61f57d1580" providerId="LiveId" clId="{B9690EC6-0445-422C-9E63-B831889B97DA}" dt="2024-11-03T00:32:41.368" v="262" actId="1076"/>
          <ac:picMkLst>
            <pc:docMk/>
            <pc:sldMk cId="0" sldId="266"/>
            <ac:picMk id="4" creationId="{A29372BA-65B7-1D90-F8A7-55266B13014E}"/>
          </ac:picMkLst>
        </pc:picChg>
        <pc:picChg chg="add del mod">
          <ac:chgData name="liuyingliujian@outlook.com" userId="090e1d61f57d1580" providerId="LiveId" clId="{B9690EC6-0445-422C-9E63-B831889B97DA}" dt="2024-11-03T00:33:44.719" v="276" actId="478"/>
          <ac:picMkLst>
            <pc:docMk/>
            <pc:sldMk cId="0" sldId="266"/>
            <ac:picMk id="8" creationId="{50EF69E5-B841-2DCA-CF5A-DA5127C128AC}"/>
          </ac:picMkLst>
        </pc:picChg>
        <pc:picChg chg="add mod">
          <ac:chgData name="liuyingliujian@outlook.com" userId="090e1d61f57d1580" providerId="LiveId" clId="{B9690EC6-0445-422C-9E63-B831889B97DA}" dt="2024-11-03T00:33:37.990" v="274"/>
          <ac:picMkLst>
            <pc:docMk/>
            <pc:sldMk cId="0" sldId="266"/>
            <ac:picMk id="10" creationId="{6542C569-3775-A099-5700-50311090AECB}"/>
          </ac:picMkLst>
        </pc:picChg>
      </pc:sldChg>
      <pc:sldChg chg="addSp delSp modSp mod">
        <pc:chgData name="liuyingliujian@outlook.com" userId="090e1d61f57d1580" providerId="LiveId" clId="{B9690EC6-0445-422C-9E63-B831889B97DA}" dt="2024-11-03T04:53:21.937" v="449" actId="1076"/>
        <pc:sldMkLst>
          <pc:docMk/>
          <pc:sldMk cId="0" sldId="272"/>
        </pc:sldMkLst>
        <pc:spChg chg="add mod">
          <ac:chgData name="liuyingliujian@outlook.com" userId="090e1d61f57d1580" providerId="LiveId" clId="{B9690EC6-0445-422C-9E63-B831889B97DA}" dt="2024-11-02T22:57:09.735" v="157" actId="20577"/>
          <ac:spMkLst>
            <pc:docMk/>
            <pc:sldMk cId="0" sldId="272"/>
            <ac:spMk id="3" creationId="{410DD644-E13C-7C22-CAE9-03EF59050BAB}"/>
          </ac:spMkLst>
        </pc:spChg>
        <pc:spChg chg="add mod">
          <ac:chgData name="liuyingliujian@outlook.com" userId="090e1d61f57d1580" providerId="LiveId" clId="{B9690EC6-0445-422C-9E63-B831889B97DA}" dt="2024-11-03T04:47:39.036" v="420"/>
          <ac:spMkLst>
            <pc:docMk/>
            <pc:sldMk cId="0" sldId="272"/>
            <ac:spMk id="10" creationId="{9BB1A388-7298-C63E-7DD2-75DB16C0527F}"/>
          </ac:spMkLst>
        </pc:spChg>
        <pc:spChg chg="add del">
          <ac:chgData name="liuyingliujian@outlook.com" userId="090e1d61f57d1580" providerId="LiveId" clId="{B9690EC6-0445-422C-9E63-B831889B97DA}" dt="2024-11-03T04:44:34.534" v="414" actId="22"/>
          <ac:spMkLst>
            <pc:docMk/>
            <pc:sldMk cId="0" sldId="272"/>
            <ac:spMk id="12" creationId="{15D5ADA1-6942-A6F3-A8A5-4C2437FD95A4}"/>
          </ac:spMkLst>
        </pc:spChg>
        <pc:spChg chg="add mod">
          <ac:chgData name="liuyingliujian@outlook.com" userId="090e1d61f57d1580" providerId="LiveId" clId="{B9690EC6-0445-422C-9E63-B831889B97DA}" dt="2024-11-03T04:53:21.937" v="449" actId="1076"/>
          <ac:spMkLst>
            <pc:docMk/>
            <pc:sldMk cId="0" sldId="272"/>
            <ac:spMk id="14" creationId="{84D6A6C7-BCB4-1483-1F6F-02E0658CDDAA}"/>
          </ac:spMkLst>
        </pc:spChg>
        <pc:picChg chg="add mod">
          <ac:chgData name="liuyingliujian@outlook.com" userId="090e1d61f57d1580" providerId="LiveId" clId="{B9690EC6-0445-422C-9E63-B831889B97DA}" dt="2024-11-03T04:47:48.471" v="423" actId="1076"/>
          <ac:picMkLst>
            <pc:docMk/>
            <pc:sldMk cId="0" sldId="272"/>
            <ac:picMk id="6" creationId="{467266DF-0AE9-B377-4831-2516050841D5}"/>
          </ac:picMkLst>
        </pc:picChg>
        <pc:picChg chg="add del mod">
          <ac:chgData name="liuyingliujian@outlook.com" userId="090e1d61f57d1580" providerId="LiveId" clId="{B9690EC6-0445-422C-9E63-B831889B97DA}" dt="2024-11-03T04:44:41.314" v="416" actId="478"/>
          <ac:picMkLst>
            <pc:docMk/>
            <pc:sldMk cId="0" sldId="272"/>
            <ac:picMk id="8" creationId="{694C22EA-C9EA-00B5-382D-080908645AE9}"/>
          </ac:picMkLst>
        </pc:picChg>
        <pc:picChg chg="add del mod">
          <ac:chgData name="liuyingliujian@outlook.com" userId="090e1d61f57d1580" providerId="LiveId" clId="{B9690EC6-0445-422C-9E63-B831889B97DA}" dt="2024-11-03T04:52:54.115" v="445" actId="478"/>
          <ac:picMkLst>
            <pc:docMk/>
            <pc:sldMk cId="0" sldId="272"/>
            <ac:picMk id="18" creationId="{E4B1ECE7-E964-03ED-E1ED-9E4129725E38}"/>
          </ac:picMkLst>
        </pc:picChg>
      </pc:sldChg>
      <pc:sldChg chg="addSp modSp mod">
        <pc:chgData name="liuyingliujian@outlook.com" userId="090e1d61f57d1580" providerId="LiveId" clId="{B9690EC6-0445-422C-9E63-B831889B97DA}" dt="2024-11-03T00:05:59.829" v="223" actId="1076"/>
        <pc:sldMkLst>
          <pc:docMk/>
          <pc:sldMk cId="0" sldId="1493"/>
        </pc:sldMkLst>
        <pc:spChg chg="add mod">
          <ac:chgData name="liuyingliujian@outlook.com" userId="090e1d61f57d1580" providerId="LiveId" clId="{B9690EC6-0445-422C-9E63-B831889B97DA}" dt="2024-11-03T00:05:59.829" v="223" actId="1076"/>
          <ac:spMkLst>
            <pc:docMk/>
            <pc:sldMk cId="0" sldId="1493"/>
            <ac:spMk id="4" creationId="{CFDD6DC5-E6B9-7BEF-AB4B-B964EBD2A789}"/>
          </ac:spMkLst>
        </pc:spChg>
        <pc:spChg chg="add mod">
          <ac:chgData name="liuyingliujian@outlook.com" userId="090e1d61f57d1580" providerId="LiveId" clId="{B9690EC6-0445-422C-9E63-B831889B97DA}" dt="2024-11-03T00:05:59.829" v="223" actId="1076"/>
          <ac:spMkLst>
            <pc:docMk/>
            <pc:sldMk cId="0" sldId="1493"/>
            <ac:spMk id="6" creationId="{655259A7-A3A1-E235-36C9-13BDA7CCB0D4}"/>
          </ac:spMkLst>
        </pc:spChg>
        <pc:spChg chg="add mod">
          <ac:chgData name="liuyingliujian@outlook.com" userId="090e1d61f57d1580" providerId="LiveId" clId="{B9690EC6-0445-422C-9E63-B831889B97DA}" dt="2024-11-03T00:05:59.829" v="223" actId="1076"/>
          <ac:spMkLst>
            <pc:docMk/>
            <pc:sldMk cId="0" sldId="1493"/>
            <ac:spMk id="8" creationId="{89914DA0-7F82-42EC-CF2B-7893EB1A4C75}"/>
          </ac:spMkLst>
        </pc:spChg>
        <pc:spChg chg="mod">
          <ac:chgData name="liuyingliujian@outlook.com" userId="090e1d61f57d1580" providerId="LiveId" clId="{B9690EC6-0445-422C-9E63-B831889B97DA}" dt="2024-11-02T16:28:52.033" v="58" actId="20577"/>
          <ac:spMkLst>
            <pc:docMk/>
            <pc:sldMk cId="0" sldId="1493"/>
            <ac:spMk id="36" creationId="{00000000-0000-0000-0000-000000000000}"/>
          </ac:spMkLst>
        </pc:spChg>
      </pc:sldChg>
      <pc:sldChg chg="del">
        <pc:chgData name="liuyingliujian@outlook.com" userId="090e1d61f57d1580" providerId="LiveId" clId="{B9690EC6-0445-422C-9E63-B831889B97DA}" dt="2024-11-03T07:13:12.560" v="596" actId="47"/>
        <pc:sldMkLst>
          <pc:docMk/>
          <pc:sldMk cId="0" sldId="1501"/>
        </pc:sldMkLst>
      </pc:sldChg>
      <pc:sldChg chg="addSp delSp modSp mod">
        <pc:chgData name="liuyingliujian@outlook.com" userId="090e1d61f57d1580" providerId="LiveId" clId="{B9690EC6-0445-422C-9E63-B831889B97DA}" dt="2024-11-03T07:44:26.848" v="822" actId="207"/>
        <pc:sldMkLst>
          <pc:docMk/>
          <pc:sldMk cId="0" sldId="1510"/>
        </pc:sldMkLst>
        <pc:spChg chg="add mod">
          <ac:chgData name="liuyingliujian@outlook.com" userId="090e1d61f57d1580" providerId="LiveId" clId="{B9690EC6-0445-422C-9E63-B831889B97DA}" dt="2024-11-03T07:44:26.848" v="822" actId="207"/>
          <ac:spMkLst>
            <pc:docMk/>
            <pc:sldMk cId="0" sldId="1510"/>
            <ac:spMk id="5" creationId="{5E0EC985-A324-94D3-0A38-A9E97652D1B4}"/>
          </ac:spMkLst>
        </pc:spChg>
        <pc:spChg chg="add del mod">
          <ac:chgData name="liuyingliujian@outlook.com" userId="090e1d61f57d1580" providerId="LiveId" clId="{B9690EC6-0445-422C-9E63-B831889B97DA}" dt="2024-11-03T07:43:21.080" v="746" actId="478"/>
          <ac:spMkLst>
            <pc:docMk/>
            <pc:sldMk cId="0" sldId="1510"/>
            <ac:spMk id="8" creationId="{458A429E-C5E3-B059-355D-F05F22B0027F}"/>
          </ac:spMkLst>
        </pc:spChg>
      </pc:sldChg>
      <pc:sldChg chg="addSp delSp modSp add mod modNotesTx">
        <pc:chgData name="liuyingliujian@outlook.com" userId="090e1d61f57d1580" providerId="LiveId" clId="{B9690EC6-0445-422C-9E63-B831889B97DA}" dt="2024-11-03T05:41:38.498" v="531" actId="1076"/>
        <pc:sldMkLst>
          <pc:docMk/>
          <pc:sldMk cId="3230488042" sldId="1511"/>
        </pc:sldMkLst>
        <pc:spChg chg="mod">
          <ac:chgData name="liuyingliujian@outlook.com" userId="090e1d61f57d1580" providerId="LiveId" clId="{B9690EC6-0445-422C-9E63-B831889B97DA}" dt="2024-11-02T22:57:05.300" v="154" actId="20577"/>
          <ac:spMkLst>
            <pc:docMk/>
            <pc:sldMk cId="3230488042" sldId="1511"/>
            <ac:spMk id="3" creationId="{F936813D-4EA5-A9F1-7FC7-D63F0B8367B5}"/>
          </ac:spMkLst>
        </pc:spChg>
        <pc:spChg chg="add mod">
          <ac:chgData name="liuyingliujian@outlook.com" userId="090e1d61f57d1580" providerId="LiveId" clId="{B9690EC6-0445-422C-9E63-B831889B97DA}" dt="2024-11-03T05:41:38.498" v="531" actId="1076"/>
          <ac:spMkLst>
            <pc:docMk/>
            <pc:sldMk cId="3230488042" sldId="1511"/>
            <ac:spMk id="9" creationId="{9C3C1681-99AD-71E8-12AA-B987C2996534}"/>
          </ac:spMkLst>
        </pc:spChg>
        <pc:picChg chg="add mod">
          <ac:chgData name="liuyingliujian@outlook.com" userId="090e1d61f57d1580" providerId="LiveId" clId="{B9690EC6-0445-422C-9E63-B831889B97DA}" dt="2024-11-03T05:07:44.472" v="506" actId="1076"/>
          <ac:picMkLst>
            <pc:docMk/>
            <pc:sldMk cId="3230488042" sldId="1511"/>
            <ac:picMk id="4" creationId="{FD0FE3AE-43E5-F612-2FD7-38AC3121FA5D}"/>
          </ac:picMkLst>
        </pc:picChg>
        <pc:picChg chg="add del mod">
          <ac:chgData name="liuyingliujian@outlook.com" userId="090e1d61f57d1580" providerId="LiveId" clId="{B9690EC6-0445-422C-9E63-B831889B97DA}" dt="2024-11-03T05:07:38.342" v="504" actId="478"/>
          <ac:picMkLst>
            <pc:docMk/>
            <pc:sldMk cId="3230488042" sldId="1511"/>
            <ac:picMk id="7" creationId="{C49BDF29-8F58-2166-4419-47FAE4D53F58}"/>
          </ac:picMkLst>
        </pc:picChg>
      </pc:sldChg>
      <pc:sldChg chg="addSp delSp modSp add mod ord">
        <pc:chgData name="liuyingliujian@outlook.com" userId="090e1d61f57d1580" providerId="LiveId" clId="{B9690EC6-0445-422C-9E63-B831889B97DA}" dt="2024-11-03T06:03:13.628" v="554" actId="20577"/>
        <pc:sldMkLst>
          <pc:docMk/>
          <pc:sldMk cId="1125983414" sldId="1512"/>
        </pc:sldMkLst>
        <pc:spChg chg="mod">
          <ac:chgData name="liuyingliujian@outlook.com" userId="090e1d61f57d1580" providerId="LiveId" clId="{B9690EC6-0445-422C-9E63-B831889B97DA}" dt="2024-11-02T22:57:01.195" v="151" actId="6549"/>
          <ac:spMkLst>
            <pc:docMk/>
            <pc:sldMk cId="1125983414" sldId="1512"/>
            <ac:spMk id="3" creationId="{E328F255-62F7-AD89-977F-DFCC26B2FD08}"/>
          </ac:spMkLst>
        </pc:spChg>
        <pc:spChg chg="add mod">
          <ac:chgData name="liuyingliujian@outlook.com" userId="090e1d61f57d1580" providerId="LiveId" clId="{B9690EC6-0445-422C-9E63-B831889B97DA}" dt="2024-11-03T06:03:13.628" v="554" actId="20577"/>
          <ac:spMkLst>
            <pc:docMk/>
            <pc:sldMk cId="1125983414" sldId="1512"/>
            <ac:spMk id="11" creationId="{04DF8726-5512-160C-19F6-183882E3047E}"/>
          </ac:spMkLst>
        </pc:spChg>
        <pc:picChg chg="add mod">
          <ac:chgData name="liuyingliujian@outlook.com" userId="090e1d61f57d1580" providerId="LiveId" clId="{B9690EC6-0445-422C-9E63-B831889B97DA}" dt="2024-11-03T05:42:25.972" v="535" actId="14100"/>
          <ac:picMkLst>
            <pc:docMk/>
            <pc:sldMk cId="1125983414" sldId="1512"/>
            <ac:picMk id="4" creationId="{07A69834-0F6D-4491-4276-C1902163267D}"/>
          </ac:picMkLst>
        </pc:picChg>
        <pc:picChg chg="add del mod">
          <ac:chgData name="liuyingliujian@outlook.com" userId="090e1d61f57d1580" providerId="LiveId" clId="{B9690EC6-0445-422C-9E63-B831889B97DA}" dt="2024-11-03T05:42:18.285" v="533" actId="478"/>
          <ac:picMkLst>
            <pc:docMk/>
            <pc:sldMk cId="1125983414" sldId="1512"/>
            <ac:picMk id="7" creationId="{1169FA1E-599D-7888-D811-20F9F0448041}"/>
          </ac:picMkLst>
        </pc:picChg>
        <pc:picChg chg="add del">
          <ac:chgData name="liuyingliujian@outlook.com" userId="090e1d61f57d1580" providerId="LiveId" clId="{B9690EC6-0445-422C-9E63-B831889B97DA}" dt="2024-11-03T05:57:03.811" v="540" actId="22"/>
          <ac:picMkLst>
            <pc:docMk/>
            <pc:sldMk cId="1125983414" sldId="1512"/>
            <ac:picMk id="9" creationId="{D2D17EAA-2841-A65C-33B8-02A9512B0499}"/>
          </ac:picMkLst>
        </pc:picChg>
      </pc:sldChg>
      <pc:sldChg chg="addSp delSp modSp add mod">
        <pc:chgData name="liuyingliujian@outlook.com" userId="090e1d61f57d1580" providerId="LiveId" clId="{B9690EC6-0445-422C-9E63-B831889B97DA}" dt="2024-11-03T07:56:12.202" v="876" actId="1076"/>
        <pc:sldMkLst>
          <pc:docMk/>
          <pc:sldMk cId="3626326362" sldId="1513"/>
        </pc:sldMkLst>
        <pc:spChg chg="mod">
          <ac:chgData name="liuyingliujian@outlook.com" userId="090e1d61f57d1580" providerId="LiveId" clId="{B9690EC6-0445-422C-9E63-B831889B97DA}" dt="2024-11-02T22:55:50.854" v="142" actId="6549"/>
          <ac:spMkLst>
            <pc:docMk/>
            <pc:sldMk cId="3626326362" sldId="1513"/>
            <ac:spMk id="3" creationId="{F25D778B-2832-A381-44BC-D7CC2A4AF0D3}"/>
          </ac:spMkLst>
        </pc:spChg>
        <pc:spChg chg="add mod">
          <ac:chgData name="liuyingliujian@outlook.com" userId="090e1d61f57d1580" providerId="LiveId" clId="{B9690EC6-0445-422C-9E63-B831889B97DA}" dt="2024-11-03T07:56:05.871" v="874" actId="1076"/>
          <ac:spMkLst>
            <pc:docMk/>
            <pc:sldMk cId="3626326362" sldId="1513"/>
            <ac:spMk id="9" creationId="{F3EB3AD4-2BC0-A7F5-4243-A9EBF26BB48E}"/>
          </ac:spMkLst>
        </pc:spChg>
        <pc:spChg chg="add mod">
          <ac:chgData name="liuyingliujian@outlook.com" userId="090e1d61f57d1580" providerId="LiveId" clId="{B9690EC6-0445-422C-9E63-B831889B97DA}" dt="2024-11-03T07:56:03.309" v="873" actId="1076"/>
          <ac:spMkLst>
            <pc:docMk/>
            <pc:sldMk cId="3626326362" sldId="1513"/>
            <ac:spMk id="11" creationId="{D7671191-AC3C-138D-5AC9-82EC6A0F9F92}"/>
          </ac:spMkLst>
        </pc:spChg>
        <pc:picChg chg="add mod modCrop">
          <ac:chgData name="liuyingliujian@outlook.com" userId="090e1d61f57d1580" providerId="LiveId" clId="{B9690EC6-0445-422C-9E63-B831889B97DA}" dt="2024-11-03T07:56:08.476" v="875" actId="1076"/>
          <ac:picMkLst>
            <pc:docMk/>
            <pc:sldMk cId="3626326362" sldId="1513"/>
            <ac:picMk id="4" creationId="{3C337556-D76B-CE85-76EF-91593A6B032B}"/>
          </ac:picMkLst>
        </pc:picChg>
        <pc:picChg chg="add del mod">
          <ac:chgData name="liuyingliujian@outlook.com" userId="090e1d61f57d1580" providerId="LiveId" clId="{B9690EC6-0445-422C-9E63-B831889B97DA}" dt="2024-11-03T07:41:51.072" v="728" actId="478"/>
          <ac:picMkLst>
            <pc:docMk/>
            <pc:sldMk cId="3626326362" sldId="1513"/>
            <ac:picMk id="7" creationId="{3245848A-F70B-A083-4375-71FCAAA9521B}"/>
          </ac:picMkLst>
        </pc:picChg>
        <pc:picChg chg="add mod">
          <ac:chgData name="liuyingliujian@outlook.com" userId="090e1d61f57d1580" providerId="LiveId" clId="{B9690EC6-0445-422C-9E63-B831889B97DA}" dt="2024-11-03T07:56:12.202" v="876" actId="1076"/>
          <ac:picMkLst>
            <pc:docMk/>
            <pc:sldMk cId="3626326362" sldId="1513"/>
            <ac:picMk id="13" creationId="{5D3B49D3-69B9-DC25-6836-6657F75BD59E}"/>
          </ac:picMkLst>
        </pc:picChg>
      </pc:sldChg>
      <pc:sldChg chg="modSp add mod ord">
        <pc:chgData name="liuyingliujian@outlook.com" userId="090e1d61f57d1580" providerId="LiveId" clId="{B9690EC6-0445-422C-9E63-B831889B97DA}" dt="2024-11-02T22:55:33.247" v="139"/>
        <pc:sldMkLst>
          <pc:docMk/>
          <pc:sldMk cId="1244167602" sldId="1514"/>
        </pc:sldMkLst>
        <pc:spChg chg="mod">
          <ac:chgData name="liuyingliujian@outlook.com" userId="090e1d61f57d1580" providerId="LiveId" clId="{B9690EC6-0445-422C-9E63-B831889B97DA}" dt="2024-11-02T16:33:43.838" v="102" actId="14100"/>
          <ac:spMkLst>
            <pc:docMk/>
            <pc:sldMk cId="1244167602" sldId="1514"/>
            <ac:spMk id="3" creationId="{440FBAD6-CC7C-E669-9F78-4BECC2C053D1}"/>
          </ac:spMkLst>
        </pc:spChg>
      </pc:sldChg>
      <pc:sldChg chg="modSp add mod ord">
        <pc:chgData name="liuyingliujian@outlook.com" userId="090e1d61f57d1580" providerId="LiveId" clId="{B9690EC6-0445-422C-9E63-B831889B97DA}" dt="2024-11-02T22:55:33.247" v="139"/>
        <pc:sldMkLst>
          <pc:docMk/>
          <pc:sldMk cId="2380490928" sldId="1515"/>
        </pc:sldMkLst>
        <pc:spChg chg="mod">
          <ac:chgData name="liuyingliujian@outlook.com" userId="090e1d61f57d1580" providerId="LiveId" clId="{B9690EC6-0445-422C-9E63-B831889B97DA}" dt="2024-11-02T16:33:49.900" v="105" actId="20577"/>
          <ac:spMkLst>
            <pc:docMk/>
            <pc:sldMk cId="2380490928" sldId="1515"/>
            <ac:spMk id="3" creationId="{3946A17C-182A-A1BB-8D79-B27A1816CDFE}"/>
          </ac:spMkLst>
        </pc:spChg>
      </pc:sldChg>
      <pc:sldChg chg="addSp delSp modSp add mod">
        <pc:chgData name="liuyingliujian@outlook.com" userId="090e1d61f57d1580" providerId="LiveId" clId="{B9690EC6-0445-422C-9E63-B831889B97DA}" dt="2024-11-03T07:37:02.052" v="713" actId="20577"/>
        <pc:sldMkLst>
          <pc:docMk/>
          <pc:sldMk cId="473888153" sldId="1516"/>
        </pc:sldMkLst>
        <pc:spChg chg="mod">
          <ac:chgData name="liuyingliujian@outlook.com" userId="090e1d61f57d1580" providerId="LiveId" clId="{B9690EC6-0445-422C-9E63-B831889B97DA}" dt="2024-11-03T07:26:25.313" v="625" actId="1076"/>
          <ac:spMkLst>
            <pc:docMk/>
            <pc:sldMk cId="473888153" sldId="1516"/>
            <ac:spMk id="3" creationId="{2F0C92B0-7E0D-AE83-3A50-EE4E1D3A124A}"/>
          </ac:spMkLst>
        </pc:spChg>
        <pc:spChg chg="add mod">
          <ac:chgData name="liuyingliujian@outlook.com" userId="090e1d61f57d1580" providerId="LiveId" clId="{B9690EC6-0445-422C-9E63-B831889B97DA}" dt="2024-11-03T07:37:02.052" v="713" actId="20577"/>
          <ac:spMkLst>
            <pc:docMk/>
            <pc:sldMk cId="473888153" sldId="1516"/>
            <ac:spMk id="7" creationId="{E994DC55-CACE-BB65-729A-43BFAF126468}"/>
          </ac:spMkLst>
        </pc:spChg>
        <pc:spChg chg="add del">
          <ac:chgData name="liuyingliujian@outlook.com" userId="090e1d61f57d1580" providerId="LiveId" clId="{B9690EC6-0445-422C-9E63-B831889B97DA}" dt="2024-11-03T07:23:12.953" v="617" actId="11529"/>
          <ac:spMkLst>
            <pc:docMk/>
            <pc:sldMk cId="473888153" sldId="1516"/>
            <ac:spMk id="8" creationId="{2E3E01D8-DFA7-190F-3491-7FF256789E31}"/>
          </ac:spMkLst>
        </pc:spChg>
        <pc:spChg chg="add del mod">
          <ac:chgData name="liuyingliujian@outlook.com" userId="090e1d61f57d1580" providerId="LiveId" clId="{B9690EC6-0445-422C-9E63-B831889B97DA}" dt="2024-11-03T07:24:23.605" v="624"/>
          <ac:spMkLst>
            <pc:docMk/>
            <pc:sldMk cId="473888153" sldId="1516"/>
            <ac:spMk id="9" creationId="{AE65D16F-2EA4-4EF3-72F8-8FB2E732EB2B}"/>
          </ac:spMkLst>
        </pc:spChg>
        <pc:spChg chg="add mod">
          <ac:chgData name="liuyingliujian@outlook.com" userId="090e1d61f57d1580" providerId="LiveId" clId="{B9690EC6-0445-422C-9E63-B831889B97DA}" dt="2024-11-03T07:23:44.201" v="622" actId="207"/>
          <ac:spMkLst>
            <pc:docMk/>
            <pc:sldMk cId="473888153" sldId="1516"/>
            <ac:spMk id="10" creationId="{02F14EB2-B523-C527-9ACC-420034E13CD8}"/>
          </ac:spMkLst>
        </pc:spChg>
        <pc:spChg chg="add del">
          <ac:chgData name="liuyingliujian@outlook.com" userId="090e1d61f57d1580" providerId="LiveId" clId="{B9690EC6-0445-422C-9E63-B831889B97DA}" dt="2024-11-03T07:36:55.554" v="712" actId="478"/>
          <ac:spMkLst>
            <pc:docMk/>
            <pc:sldMk cId="473888153" sldId="1516"/>
            <ac:spMk id="12" creationId="{F6C17CE9-34EB-414C-2431-EF64B509F4B8}"/>
          </ac:spMkLst>
        </pc:spChg>
        <pc:picChg chg="add mod">
          <ac:chgData name="liuyingliujian@outlook.com" userId="090e1d61f57d1580" providerId="LiveId" clId="{B9690EC6-0445-422C-9E63-B831889B97DA}" dt="2024-11-03T07:23:29.789" v="619" actId="1076"/>
          <ac:picMkLst>
            <pc:docMk/>
            <pc:sldMk cId="473888153" sldId="1516"/>
            <ac:picMk id="4" creationId="{7BCE2804-10D7-D7C1-2E0A-0C88CFA43669}"/>
          </ac:picMkLst>
        </pc:picChg>
      </pc:sldChg>
      <pc:sldChg chg="addSp delSp modSp add mod">
        <pc:chgData name="liuyingliujian@outlook.com" userId="090e1d61f57d1580" providerId="LiveId" clId="{B9690EC6-0445-422C-9E63-B831889B97DA}" dt="2024-11-03T08:00:49.022" v="880"/>
        <pc:sldMkLst>
          <pc:docMk/>
          <pc:sldMk cId="487834470" sldId="1517"/>
        </pc:sldMkLst>
        <pc:spChg chg="add mod">
          <ac:chgData name="liuyingliujian@outlook.com" userId="090e1d61f57d1580" providerId="LiveId" clId="{B9690EC6-0445-422C-9E63-B831889B97DA}" dt="2024-11-03T08:00:49.022" v="880"/>
          <ac:spMkLst>
            <pc:docMk/>
            <pc:sldMk cId="487834470" sldId="1517"/>
            <ac:spMk id="5" creationId="{172EC119-0B1D-11CE-FE82-19C2355A1755}"/>
          </ac:spMkLst>
        </pc:spChg>
        <pc:spChg chg="del mod">
          <ac:chgData name="liuyingliujian@outlook.com" userId="090e1d61f57d1580" providerId="LiveId" clId="{B9690EC6-0445-422C-9E63-B831889B97DA}" dt="2024-11-03T08:00:47.942" v="879" actId="478"/>
          <ac:spMkLst>
            <pc:docMk/>
            <pc:sldMk cId="487834470" sldId="1517"/>
            <ac:spMk id="9" creationId="{165188D4-010D-9A64-1C0A-D431AE732E66}"/>
          </ac:spMkLst>
        </pc:spChg>
        <pc:picChg chg="add mod modCrop">
          <ac:chgData name="liuyingliujian@outlook.com" userId="090e1d61f57d1580" providerId="LiveId" clId="{B9690EC6-0445-422C-9E63-B831889B97DA}" dt="2024-11-03T00:48:58.886" v="393" actId="1076"/>
          <ac:picMkLst>
            <pc:docMk/>
            <pc:sldMk cId="487834470" sldId="1517"/>
            <ac:picMk id="3" creationId="{0E2DA545-7F84-50C3-5A68-F2765B7373D2}"/>
          </ac:picMkLst>
        </pc:picChg>
        <pc:picChg chg="mod modCrop">
          <ac:chgData name="liuyingliujian@outlook.com" userId="090e1d61f57d1580" providerId="LiveId" clId="{B9690EC6-0445-422C-9E63-B831889B97DA}" dt="2024-11-03T00:48:38.564" v="389" actId="732"/>
          <ac:picMkLst>
            <pc:docMk/>
            <pc:sldMk cId="487834470" sldId="1517"/>
            <ac:picMk id="4" creationId="{5DD058A5-975E-3B28-19C3-638333E29CBE}"/>
          </ac:picMkLst>
        </pc:picChg>
        <pc:picChg chg="mod">
          <ac:chgData name="liuyingliujian@outlook.com" userId="090e1d61f57d1580" providerId="LiveId" clId="{B9690EC6-0445-422C-9E63-B831889B97DA}" dt="2024-11-03T00:49:02.514" v="394" actId="1076"/>
          <ac:picMkLst>
            <pc:docMk/>
            <pc:sldMk cId="487834470" sldId="1517"/>
            <ac:picMk id="8" creationId="{CBD26276-5998-6D85-C924-380D5B8D1553}"/>
          </ac:picMkLst>
        </pc:picChg>
      </pc:sldChg>
      <pc:sldChg chg="addSp delSp modSp add mod">
        <pc:chgData name="liuyingliujian@outlook.com" userId="090e1d61f57d1580" providerId="LiveId" clId="{B9690EC6-0445-422C-9E63-B831889B97DA}" dt="2024-11-03T00:46:30.698" v="384" actId="1076"/>
        <pc:sldMkLst>
          <pc:docMk/>
          <pc:sldMk cId="4076617615" sldId="1518"/>
        </pc:sldMkLst>
        <pc:spChg chg="add mod">
          <ac:chgData name="liuyingliujian@outlook.com" userId="090e1d61f57d1580" providerId="LiveId" clId="{B9690EC6-0445-422C-9E63-B831889B97DA}" dt="2024-11-03T00:46:30.698" v="384" actId="1076"/>
          <ac:spMkLst>
            <pc:docMk/>
            <pc:sldMk cId="4076617615" sldId="1518"/>
            <ac:spMk id="5" creationId="{5908EE0F-918B-6DDF-AAB2-CC13C070B206}"/>
          </ac:spMkLst>
        </pc:spChg>
        <pc:spChg chg="mod">
          <ac:chgData name="liuyingliujian@outlook.com" userId="090e1d61f57d1580" providerId="LiveId" clId="{B9690EC6-0445-422C-9E63-B831889B97DA}" dt="2024-11-03T00:36:13.799" v="306" actId="12"/>
          <ac:spMkLst>
            <pc:docMk/>
            <pc:sldMk cId="4076617615" sldId="1518"/>
            <ac:spMk id="9" creationId="{24126F27-5A55-219A-87D6-4E6FF7631CF1}"/>
          </ac:spMkLst>
        </pc:spChg>
        <pc:spChg chg="mod">
          <ac:chgData name="liuyingliujian@outlook.com" userId="090e1d61f57d1580" providerId="LiveId" clId="{B9690EC6-0445-422C-9E63-B831889B97DA}" dt="2024-11-03T00:36:10.261" v="305" actId="12"/>
          <ac:spMkLst>
            <pc:docMk/>
            <pc:sldMk cId="4076617615" sldId="1518"/>
            <ac:spMk id="24" creationId="{78E52DE1-224B-75D7-110A-4891D81CDA6F}"/>
          </ac:spMkLst>
        </pc:spChg>
        <pc:picChg chg="mod modCrop">
          <ac:chgData name="liuyingliujian@outlook.com" userId="090e1d61f57d1580" providerId="LiveId" clId="{B9690EC6-0445-422C-9E63-B831889B97DA}" dt="2024-11-03T00:39:50.540" v="346" actId="1076"/>
          <ac:picMkLst>
            <pc:docMk/>
            <pc:sldMk cId="4076617615" sldId="1518"/>
            <ac:picMk id="4" creationId="{D63FCEEF-F5C3-E0B5-8610-653C3AED55D4}"/>
          </ac:picMkLst>
        </pc:picChg>
        <pc:picChg chg="del">
          <ac:chgData name="liuyingliujian@outlook.com" userId="090e1d61f57d1580" providerId="LiveId" clId="{B9690EC6-0445-422C-9E63-B831889B97DA}" dt="2024-11-03T00:35:17.933" v="287" actId="478"/>
          <ac:picMkLst>
            <pc:docMk/>
            <pc:sldMk cId="4076617615" sldId="1518"/>
            <ac:picMk id="8" creationId="{5150BC6D-E822-D9F8-E136-6ADEDA049B57}"/>
          </ac:picMkLst>
        </pc:picChg>
        <pc:picChg chg="add mod">
          <ac:chgData name="liuyingliujian@outlook.com" userId="090e1d61f57d1580" providerId="LiveId" clId="{B9690EC6-0445-422C-9E63-B831889B97DA}" dt="2024-11-03T00:39:53.497" v="348" actId="14100"/>
          <ac:picMkLst>
            <pc:docMk/>
            <pc:sldMk cId="4076617615" sldId="1518"/>
            <ac:picMk id="10" creationId="{2F8BD471-F080-2EC7-E6D4-AD70D9F838F4}"/>
          </ac:picMkLst>
        </pc:picChg>
        <pc:picChg chg="add mod modCrop">
          <ac:chgData name="liuyingliujian@outlook.com" userId="090e1d61f57d1580" providerId="LiveId" clId="{B9690EC6-0445-422C-9E63-B831889B97DA}" dt="2024-11-03T00:46:17.615" v="382" actId="14100"/>
          <ac:picMkLst>
            <pc:docMk/>
            <pc:sldMk cId="4076617615" sldId="1518"/>
            <ac:picMk id="11" creationId="{FB100522-6999-872D-722C-3F92111D1AAA}"/>
          </ac:picMkLst>
        </pc:picChg>
      </pc:sldChg>
      <pc:sldChg chg="addSp delSp modSp add mod">
        <pc:chgData name="liuyingliujian@outlook.com" userId="090e1d61f57d1580" providerId="LiveId" clId="{B9690EC6-0445-422C-9E63-B831889B97DA}" dt="2024-11-03T05:06:36.892" v="497" actId="1076"/>
        <pc:sldMkLst>
          <pc:docMk/>
          <pc:sldMk cId="4287865074" sldId="1519"/>
        </pc:sldMkLst>
        <pc:spChg chg="add mod">
          <ac:chgData name="liuyingliujian@outlook.com" userId="090e1d61f57d1580" providerId="LiveId" clId="{B9690EC6-0445-422C-9E63-B831889B97DA}" dt="2024-11-03T05:06:17.749" v="496" actId="20577"/>
          <ac:spMkLst>
            <pc:docMk/>
            <pc:sldMk cId="4287865074" sldId="1519"/>
            <ac:spMk id="4" creationId="{B25BE32B-ABCF-4900-42BD-44AAD65896D6}"/>
          </ac:spMkLst>
        </pc:spChg>
        <pc:spChg chg="mod">
          <ac:chgData name="liuyingliujian@outlook.com" userId="090e1d61f57d1580" providerId="LiveId" clId="{B9690EC6-0445-422C-9E63-B831889B97DA}" dt="2024-11-03T05:04:24.649" v="478" actId="1076"/>
          <ac:spMkLst>
            <pc:docMk/>
            <pc:sldMk cId="4287865074" sldId="1519"/>
            <ac:spMk id="10" creationId="{A319934B-88D8-068F-D32C-3E13F9E14C6A}"/>
          </ac:spMkLst>
        </pc:spChg>
        <pc:picChg chg="del">
          <ac:chgData name="liuyingliujian@outlook.com" userId="090e1d61f57d1580" providerId="LiveId" clId="{B9690EC6-0445-422C-9E63-B831889B97DA}" dt="2024-11-03T04:56:36.497" v="453" actId="478"/>
          <ac:picMkLst>
            <pc:docMk/>
            <pc:sldMk cId="4287865074" sldId="1519"/>
            <ac:picMk id="6" creationId="{75AA45FB-F51C-FEC3-717A-FA9079B7284F}"/>
          </ac:picMkLst>
        </pc:picChg>
        <pc:picChg chg="mod">
          <ac:chgData name="liuyingliujian@outlook.com" userId="090e1d61f57d1580" providerId="LiveId" clId="{B9690EC6-0445-422C-9E63-B831889B97DA}" dt="2024-11-03T05:06:36.892" v="497" actId="1076"/>
          <ac:picMkLst>
            <pc:docMk/>
            <pc:sldMk cId="4287865074" sldId="1519"/>
            <ac:picMk id="8" creationId="{3A3147C0-0901-180F-14F7-5DFACD5D2CD5}"/>
          </ac:picMkLst>
        </pc:picChg>
        <pc:picChg chg="add mod ord">
          <ac:chgData name="liuyingliujian@outlook.com" userId="090e1d61f57d1580" providerId="LiveId" clId="{B9690EC6-0445-422C-9E63-B831889B97DA}" dt="2024-11-03T05:04:30.510" v="480" actId="167"/>
          <ac:picMkLst>
            <pc:docMk/>
            <pc:sldMk cId="4287865074" sldId="1519"/>
            <ac:picMk id="9" creationId="{190C315D-8771-FA5F-C59F-D1F6C8861FD0}"/>
          </ac:picMkLst>
        </pc:picChg>
      </pc:sldChg>
      <pc:sldChg chg="modSp add mod">
        <pc:chgData name="liuyingliujian@outlook.com" userId="090e1d61f57d1580" providerId="LiveId" clId="{B9690EC6-0445-422C-9E63-B831889B97DA}" dt="2024-11-03T04:53:41.437" v="452" actId="1076"/>
        <pc:sldMkLst>
          <pc:docMk/>
          <pc:sldMk cId="1935581100" sldId="1520"/>
        </pc:sldMkLst>
        <pc:picChg chg="mod modCrop">
          <ac:chgData name="liuyingliujian@outlook.com" userId="090e1d61f57d1580" providerId="LiveId" clId="{B9690EC6-0445-422C-9E63-B831889B97DA}" dt="2024-11-03T04:53:08.085" v="447" actId="1076"/>
          <ac:picMkLst>
            <pc:docMk/>
            <pc:sldMk cId="1935581100" sldId="1520"/>
            <ac:picMk id="6" creationId="{572D372E-4615-7888-7F7C-741F563C4C82}"/>
          </ac:picMkLst>
        </pc:picChg>
        <pc:picChg chg="mod">
          <ac:chgData name="liuyingliujian@outlook.com" userId="090e1d61f57d1580" providerId="LiveId" clId="{B9690EC6-0445-422C-9E63-B831889B97DA}" dt="2024-11-03T04:53:41.437" v="452" actId="1076"/>
          <ac:picMkLst>
            <pc:docMk/>
            <pc:sldMk cId="1935581100" sldId="1520"/>
            <ac:picMk id="18" creationId="{122C60A8-6065-BB1F-ADF7-E9F85E3D2C48}"/>
          </ac:picMkLst>
        </pc:picChg>
      </pc:sldChg>
      <pc:sldChg chg="delSp modSp add mod ord">
        <pc:chgData name="liuyingliujian@outlook.com" userId="090e1d61f57d1580" providerId="LiveId" clId="{B9690EC6-0445-422C-9E63-B831889B97DA}" dt="2024-11-03T05:41:22.838" v="530"/>
        <pc:sldMkLst>
          <pc:docMk/>
          <pc:sldMk cId="583314184" sldId="1521"/>
        </pc:sldMkLst>
        <pc:picChg chg="del">
          <ac:chgData name="liuyingliujian@outlook.com" userId="090e1d61f57d1580" providerId="LiveId" clId="{B9690EC6-0445-422C-9E63-B831889B97DA}" dt="2024-11-03T05:07:32.500" v="502" actId="478"/>
          <ac:picMkLst>
            <pc:docMk/>
            <pc:sldMk cId="583314184" sldId="1521"/>
            <ac:picMk id="4" creationId="{DBC28D3F-C880-C66B-7041-24F62F382489}"/>
          </ac:picMkLst>
        </pc:picChg>
        <pc:picChg chg="mod">
          <ac:chgData name="liuyingliujian@outlook.com" userId="090e1d61f57d1580" providerId="LiveId" clId="{B9690EC6-0445-422C-9E63-B831889B97DA}" dt="2024-11-03T05:31:18.203" v="528" actId="1076"/>
          <ac:picMkLst>
            <pc:docMk/>
            <pc:sldMk cId="583314184" sldId="1521"/>
            <ac:picMk id="7" creationId="{84432864-3556-1787-23C5-204CAB157BC8}"/>
          </ac:picMkLst>
        </pc:picChg>
      </pc:sldChg>
      <pc:sldChg chg="addSp delSp modSp add mod">
        <pc:chgData name="liuyingliujian@outlook.com" userId="090e1d61f57d1580" providerId="LiveId" clId="{B9690EC6-0445-422C-9E63-B831889B97DA}" dt="2024-11-03T07:11:48.192" v="589" actId="20577"/>
        <pc:sldMkLst>
          <pc:docMk/>
          <pc:sldMk cId="1914945007" sldId="1522"/>
        </pc:sldMkLst>
        <pc:spChg chg="add mod">
          <ac:chgData name="liuyingliujian@outlook.com" userId="090e1d61f57d1580" providerId="LiveId" clId="{B9690EC6-0445-422C-9E63-B831889B97DA}" dt="2024-11-03T07:11:48.192" v="589" actId="20577"/>
          <ac:spMkLst>
            <pc:docMk/>
            <pc:sldMk cId="1914945007" sldId="1522"/>
            <ac:spMk id="6" creationId="{80D7F39F-DC69-10C9-564C-846AB41063BE}"/>
          </ac:spMkLst>
        </pc:spChg>
        <pc:spChg chg="add mod">
          <ac:chgData name="liuyingliujian@outlook.com" userId="090e1d61f57d1580" providerId="LiveId" clId="{B9690EC6-0445-422C-9E63-B831889B97DA}" dt="2024-11-03T06:40:50.684" v="569" actId="20577"/>
          <ac:spMkLst>
            <pc:docMk/>
            <pc:sldMk cId="1914945007" sldId="1522"/>
            <ac:spMk id="9" creationId="{9D835C83-FC0A-138C-EA0F-7D23CAB8D4CD}"/>
          </ac:spMkLst>
        </pc:spChg>
        <pc:picChg chg="del">
          <ac:chgData name="liuyingliujian@outlook.com" userId="090e1d61f57d1580" providerId="LiveId" clId="{B9690EC6-0445-422C-9E63-B831889B97DA}" dt="2024-11-03T05:42:33.150" v="536" actId="478"/>
          <ac:picMkLst>
            <pc:docMk/>
            <pc:sldMk cId="1914945007" sldId="1522"/>
            <ac:picMk id="4" creationId="{C6FD5EF0-C880-9552-2EEC-CC3992474CB2}"/>
          </ac:picMkLst>
        </pc:picChg>
        <pc:picChg chg="mod">
          <ac:chgData name="liuyingliujian@outlook.com" userId="090e1d61f57d1580" providerId="LiveId" clId="{B9690EC6-0445-422C-9E63-B831889B97DA}" dt="2024-11-03T06:07:56.060" v="555" actId="1076"/>
          <ac:picMkLst>
            <pc:docMk/>
            <pc:sldMk cId="1914945007" sldId="1522"/>
            <ac:picMk id="7" creationId="{4BC0465B-AC61-EC18-AA03-462797603C6A}"/>
          </ac:picMkLst>
        </pc:picChg>
      </pc:sldChg>
      <pc:sldChg chg="delSp modSp add del mod">
        <pc:chgData name="liuyingliujian@outlook.com" userId="090e1d61f57d1580" providerId="LiveId" clId="{B9690EC6-0445-422C-9E63-B831889B97DA}" dt="2024-11-03T07:54:21.098" v="866" actId="47"/>
        <pc:sldMkLst>
          <pc:docMk/>
          <pc:sldMk cId="1329033959" sldId="1523"/>
        </pc:sldMkLst>
        <pc:picChg chg="del">
          <ac:chgData name="liuyingliujian@outlook.com" userId="090e1d61f57d1580" providerId="LiveId" clId="{B9690EC6-0445-422C-9E63-B831889B97DA}" dt="2024-11-03T07:47:05.717" v="823" actId="478"/>
          <ac:picMkLst>
            <pc:docMk/>
            <pc:sldMk cId="1329033959" sldId="1523"/>
            <ac:picMk id="4" creationId="{6BDD37C2-4BE2-60F8-B164-E50A4F31D276}"/>
          </ac:picMkLst>
        </pc:picChg>
        <pc:picChg chg="del mod">
          <ac:chgData name="liuyingliujian@outlook.com" userId="090e1d61f57d1580" providerId="LiveId" clId="{B9690EC6-0445-422C-9E63-B831889B97DA}" dt="2024-11-03T07:54:19.370" v="865" actId="478"/>
          <ac:picMkLst>
            <pc:docMk/>
            <pc:sldMk cId="1329033959" sldId="1523"/>
            <ac:picMk id="7" creationId="{9C19EA07-3BFC-CD70-8865-C0B00A42A9C3}"/>
          </ac:picMkLst>
        </pc:picChg>
      </pc:sldChg>
      <pc:sldChg chg="delSp modSp add mod">
        <pc:chgData name="liuyingliujian@outlook.com" userId="090e1d61f57d1580" providerId="LiveId" clId="{B9690EC6-0445-422C-9E63-B831889B97DA}" dt="2024-11-03T07:41:25.777" v="727" actId="1076"/>
        <pc:sldMkLst>
          <pc:docMk/>
          <pc:sldMk cId="2912061257" sldId="1524"/>
        </pc:sldMkLst>
        <pc:spChg chg="mod">
          <ac:chgData name="liuyingliujian@outlook.com" userId="090e1d61f57d1580" providerId="LiveId" clId="{B9690EC6-0445-422C-9E63-B831889B97DA}" dt="2024-11-03T07:40:59.828" v="726" actId="113"/>
          <ac:spMkLst>
            <pc:docMk/>
            <pc:sldMk cId="2912061257" sldId="1524"/>
            <ac:spMk id="7" creationId="{878D9180-2465-3B23-5C62-5EA03F1A9417}"/>
          </ac:spMkLst>
        </pc:spChg>
        <pc:spChg chg="del">
          <ac:chgData name="liuyingliujian@outlook.com" userId="090e1d61f57d1580" providerId="LiveId" clId="{B9690EC6-0445-422C-9E63-B831889B97DA}" dt="2024-11-03T07:37:27.406" v="721" actId="478"/>
          <ac:spMkLst>
            <pc:docMk/>
            <pc:sldMk cId="2912061257" sldId="1524"/>
            <ac:spMk id="12" creationId="{A4F25AF9-F9F1-F402-3854-A180AF2545E8}"/>
          </ac:spMkLst>
        </pc:spChg>
        <pc:picChg chg="mod">
          <ac:chgData name="liuyingliujian@outlook.com" userId="090e1d61f57d1580" providerId="LiveId" clId="{B9690EC6-0445-422C-9E63-B831889B97DA}" dt="2024-11-03T07:41:25.777" v="727" actId="1076"/>
          <ac:picMkLst>
            <pc:docMk/>
            <pc:sldMk cId="2912061257" sldId="1524"/>
            <ac:picMk id="4" creationId="{BF53EB2F-B48E-8376-2F2B-7B04EF41BA7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AF7121-F204-2E4E-BE96-71E59C79B48C}" type="datetimeFigureOut">
              <a:rPr kumimoji="1" lang="zh-CN" altLang="en-US" smtClean="0"/>
              <a:t>2024/11/6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A6B119-C74A-5240-9A65-6303E074D40E}"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i="1"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AB865-2DDB-7631-9EC6-861452A5281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EA3846-82F8-7654-6F5F-C9CB4C0427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A35E77-8B42-F117-2BC0-20F8A45391A5}"/>
              </a:ext>
            </a:extLst>
          </p:cNvPr>
          <p:cNvSpPr>
            <a:spLocks noGrp="1"/>
          </p:cNvSpPr>
          <p:nvPr>
            <p:ph type="body" idx="1"/>
          </p:nvPr>
        </p:nvSpPr>
        <p:spPr/>
        <p:txBody>
          <a:bodyPr/>
          <a:lstStyle/>
          <a:p>
            <a:r>
              <a:rPr lang="zh-CN" altLang="en-US" dirty="0"/>
              <a:t>对小鼠原肠胚形成和早期器官形成过程中转座子（</a:t>
            </a:r>
            <a:r>
              <a:rPr lang="en-US" altLang="zh-CN" dirty="0"/>
              <a:t>TEs</a:t>
            </a:r>
            <a:r>
              <a:rPr lang="zh-CN" altLang="en-US" dirty="0"/>
              <a:t>）的分析，发现了</a:t>
            </a:r>
            <a:r>
              <a:rPr lang="en-US" altLang="zh-CN" dirty="0"/>
              <a:t>TEs</a:t>
            </a:r>
            <a:r>
              <a:rPr lang="zh-CN" altLang="en-US" dirty="0"/>
              <a:t>在细胞命运中普遍存在特异性表达。</a:t>
            </a:r>
          </a:p>
        </p:txBody>
      </p:sp>
      <p:sp>
        <p:nvSpPr>
          <p:cNvPr id="4" name="灯片编号占位符 3">
            <a:extLst>
              <a:ext uri="{FF2B5EF4-FFF2-40B4-BE49-F238E27FC236}">
                <a16:creationId xmlns:a16="http://schemas.microsoft.com/office/drawing/2014/main" id="{D1E36FE0-773A-94C9-0AED-C44A62E36724}"/>
              </a:ext>
            </a:extLst>
          </p:cNvPr>
          <p:cNvSpPr>
            <a:spLocks noGrp="1"/>
          </p:cNvSpPr>
          <p:nvPr>
            <p:ph type="sldNum" sz="quarter" idx="10"/>
          </p:nvPr>
        </p:nvSpPr>
        <p:spPr/>
        <p:txBody>
          <a:bodyPr/>
          <a:lstStyle/>
          <a:p>
            <a:fld id="{5EF711DA-82CB-44C8-99EC-9CE596A896FB}" type="slidenum">
              <a:rPr lang="zh-CN" altLang="en-US" smtClean="0"/>
              <a:t>10</a:t>
            </a:fld>
            <a:endParaRPr lang="zh-CN" altLang="en-US"/>
          </a:p>
        </p:txBody>
      </p:sp>
    </p:spTree>
    <p:extLst>
      <p:ext uri="{BB962C8B-B14F-4D97-AF65-F5344CB8AC3E}">
        <p14:creationId xmlns:p14="http://schemas.microsoft.com/office/powerpoint/2010/main" val="3083365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C75D0-D45A-895A-CF48-7B68799D78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B13EB8-DDCB-80A4-66D7-5046F930F38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A9DB064-90F2-F6CB-B76D-8D12A3EE71E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0DCE3ED-E889-F213-89C5-F6388D15E9B9}"/>
              </a:ext>
            </a:extLst>
          </p:cNvPr>
          <p:cNvSpPr>
            <a:spLocks noGrp="1"/>
          </p:cNvSpPr>
          <p:nvPr>
            <p:ph type="sldNum" sz="quarter" idx="10"/>
          </p:nvPr>
        </p:nvSpPr>
        <p:spPr/>
        <p:txBody>
          <a:bodyPr/>
          <a:lstStyle/>
          <a:p>
            <a:fld id="{5EF711DA-82CB-44C8-99EC-9CE596A896FB}" type="slidenum">
              <a:rPr lang="zh-CN" altLang="en-US" smtClean="0"/>
              <a:t>11</a:t>
            </a:fld>
            <a:endParaRPr lang="zh-CN" altLang="en-US"/>
          </a:p>
        </p:txBody>
      </p:sp>
    </p:spTree>
    <p:extLst>
      <p:ext uri="{BB962C8B-B14F-4D97-AF65-F5344CB8AC3E}">
        <p14:creationId xmlns:p14="http://schemas.microsoft.com/office/powerpoint/2010/main" val="4234630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F03F8-7570-F1D5-0E63-C8C54CD275E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81B5A6-23A0-0E70-988E-D4A8CA03FF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AF6D11C-C5B7-EE47-0DEF-223CC4DFFB0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892B5C5-9E30-B759-E6D5-29E6F0E40286}"/>
              </a:ext>
            </a:extLst>
          </p:cNvPr>
          <p:cNvSpPr>
            <a:spLocks noGrp="1"/>
          </p:cNvSpPr>
          <p:nvPr>
            <p:ph type="sldNum" sz="quarter" idx="10"/>
          </p:nvPr>
        </p:nvSpPr>
        <p:spPr/>
        <p:txBody>
          <a:bodyPr/>
          <a:lstStyle/>
          <a:p>
            <a:fld id="{5EF711DA-82CB-44C8-99EC-9CE596A896FB}" type="slidenum">
              <a:rPr lang="zh-CN" altLang="en-US" smtClean="0"/>
              <a:t>12</a:t>
            </a:fld>
            <a:endParaRPr lang="zh-CN" altLang="en-US"/>
          </a:p>
        </p:txBody>
      </p:sp>
    </p:spTree>
    <p:extLst>
      <p:ext uri="{BB962C8B-B14F-4D97-AF65-F5344CB8AC3E}">
        <p14:creationId xmlns:p14="http://schemas.microsoft.com/office/powerpoint/2010/main" val="2745880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3DD5D-ACD2-D29E-535A-23BD58E806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E537EB3-C75C-F880-C887-C081DD1268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C001A8-C054-BAA4-58DC-758EDC2102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79E50B1-23BF-372F-49D3-FF115D6F9079}"/>
              </a:ext>
            </a:extLst>
          </p:cNvPr>
          <p:cNvSpPr>
            <a:spLocks noGrp="1"/>
          </p:cNvSpPr>
          <p:nvPr>
            <p:ph type="sldNum" sz="quarter" idx="10"/>
          </p:nvPr>
        </p:nvSpPr>
        <p:spPr/>
        <p:txBody>
          <a:bodyPr/>
          <a:lstStyle/>
          <a:p>
            <a:fld id="{5EF711DA-82CB-44C8-99EC-9CE596A896FB}" type="slidenum">
              <a:rPr lang="zh-CN" altLang="en-US" smtClean="0"/>
              <a:t>13</a:t>
            </a:fld>
            <a:endParaRPr lang="zh-CN" altLang="en-US"/>
          </a:p>
        </p:txBody>
      </p:sp>
    </p:spTree>
    <p:extLst>
      <p:ext uri="{BB962C8B-B14F-4D97-AF65-F5344CB8AC3E}">
        <p14:creationId xmlns:p14="http://schemas.microsoft.com/office/powerpoint/2010/main" val="1322951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A3CE3-F3CB-27ED-C88E-0842D70941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2A043C-D459-1CDD-5E53-E97C230B823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1F2495-A27A-4F5F-87EB-5AC4BABD212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57CCA22-CDE7-D576-F8B8-EB925767F717}"/>
              </a:ext>
            </a:extLst>
          </p:cNvPr>
          <p:cNvSpPr>
            <a:spLocks noGrp="1"/>
          </p:cNvSpPr>
          <p:nvPr>
            <p:ph type="sldNum" sz="quarter" idx="10"/>
          </p:nvPr>
        </p:nvSpPr>
        <p:spPr/>
        <p:txBody>
          <a:bodyPr/>
          <a:lstStyle/>
          <a:p>
            <a:fld id="{5EF711DA-82CB-44C8-99EC-9CE596A896FB}" type="slidenum">
              <a:rPr lang="zh-CN" altLang="en-US" smtClean="0"/>
              <a:t>14</a:t>
            </a:fld>
            <a:endParaRPr lang="zh-CN" altLang="en-US"/>
          </a:p>
        </p:txBody>
      </p:sp>
    </p:spTree>
    <p:extLst>
      <p:ext uri="{BB962C8B-B14F-4D97-AF65-F5344CB8AC3E}">
        <p14:creationId xmlns:p14="http://schemas.microsoft.com/office/powerpoint/2010/main" val="2466546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15B5A-521E-5429-5323-5D435E0EA6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C9CE63B-8F3C-7BA8-1ADB-89C958CD6C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79D589A-7DFC-BE07-B318-56568E1FD09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CD3F78B-DABA-BA93-2E57-8C2296BF16E9}"/>
              </a:ext>
            </a:extLst>
          </p:cNvPr>
          <p:cNvSpPr>
            <a:spLocks noGrp="1"/>
          </p:cNvSpPr>
          <p:nvPr>
            <p:ph type="sldNum" sz="quarter" idx="10"/>
          </p:nvPr>
        </p:nvSpPr>
        <p:spPr/>
        <p:txBody>
          <a:bodyPr/>
          <a:lstStyle/>
          <a:p>
            <a:fld id="{5EF711DA-82CB-44C8-99EC-9CE596A896FB}" type="slidenum">
              <a:rPr lang="zh-CN" altLang="en-US" smtClean="0"/>
              <a:t>15</a:t>
            </a:fld>
            <a:endParaRPr lang="zh-CN" altLang="en-US"/>
          </a:p>
        </p:txBody>
      </p:sp>
    </p:spTree>
    <p:extLst>
      <p:ext uri="{BB962C8B-B14F-4D97-AF65-F5344CB8AC3E}">
        <p14:creationId xmlns:p14="http://schemas.microsoft.com/office/powerpoint/2010/main" val="3079676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effectLst/>
              </a:rPr>
              <a:t>1235FedAD0.30210.36140.40920.4893FedAvg0.10.17830.45260.8027FedAvg-retrain0.10.16320.43770.7845</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7C639-BB29-E4BD-D0C6-3D643C4213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EBE723-D511-9331-321F-03D5ADF5FB6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008FF41-4639-10DB-F3E8-8767C8389E8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24A7670-E1B3-F6F0-7EDD-14E494487131}"/>
              </a:ext>
            </a:extLst>
          </p:cNvPr>
          <p:cNvSpPr>
            <a:spLocks noGrp="1"/>
          </p:cNvSpPr>
          <p:nvPr>
            <p:ph type="sldNum" sz="quarter" idx="10"/>
          </p:nvPr>
        </p:nvSpPr>
        <p:spPr/>
        <p:txBody>
          <a:bodyPr/>
          <a:lstStyle/>
          <a:p>
            <a:fld id="{5EF711DA-82CB-44C8-99EC-9CE596A896FB}" type="slidenum">
              <a:rPr lang="zh-CN" altLang="en-US" smtClean="0"/>
              <a:t>5</a:t>
            </a:fld>
            <a:endParaRPr lang="zh-CN" altLang="en-US"/>
          </a:p>
        </p:txBody>
      </p:sp>
    </p:spTree>
    <p:extLst>
      <p:ext uri="{BB962C8B-B14F-4D97-AF65-F5344CB8AC3E}">
        <p14:creationId xmlns:p14="http://schemas.microsoft.com/office/powerpoint/2010/main" val="457913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AC374-F09C-312D-ABAE-E9F76008C2A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393B27-4667-6695-BC86-006B8C70BD0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9C1677D-A7FD-6E93-0BF4-024498F1346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76E7156-3124-963C-7DE9-2CFD649C050E}"/>
              </a:ext>
            </a:extLst>
          </p:cNvPr>
          <p:cNvSpPr>
            <a:spLocks noGrp="1"/>
          </p:cNvSpPr>
          <p:nvPr>
            <p:ph type="sldNum" sz="quarter" idx="10"/>
          </p:nvPr>
        </p:nvSpPr>
        <p:spPr/>
        <p:txBody>
          <a:bodyPr/>
          <a:lstStyle/>
          <a:p>
            <a:fld id="{5EF711DA-82CB-44C8-99EC-9CE596A896FB}" type="slidenum">
              <a:rPr lang="zh-CN" altLang="en-US" smtClean="0"/>
              <a:t>6</a:t>
            </a:fld>
            <a:endParaRPr lang="zh-CN" altLang="en-US"/>
          </a:p>
        </p:txBody>
      </p:sp>
    </p:spTree>
    <p:extLst>
      <p:ext uri="{BB962C8B-B14F-4D97-AF65-F5344CB8AC3E}">
        <p14:creationId xmlns:p14="http://schemas.microsoft.com/office/powerpoint/2010/main" val="1885224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C5219-B136-3B56-2B7F-23112C6D8F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4687C9D-9DF2-E1FE-B268-87B614C9742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CCDA8A-9682-D880-0928-B2EFA664676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805052E-55AE-CCAA-EEF9-0F423D8EB7BB}"/>
              </a:ext>
            </a:extLst>
          </p:cNvPr>
          <p:cNvSpPr>
            <a:spLocks noGrp="1"/>
          </p:cNvSpPr>
          <p:nvPr>
            <p:ph type="sldNum" sz="quarter" idx="10"/>
          </p:nvPr>
        </p:nvSpPr>
        <p:spPr/>
        <p:txBody>
          <a:bodyPr/>
          <a:lstStyle/>
          <a:p>
            <a:fld id="{5EF711DA-82CB-44C8-99EC-9CE596A896FB}" type="slidenum">
              <a:rPr lang="zh-CN" altLang="en-US" smtClean="0"/>
              <a:t>8</a:t>
            </a:fld>
            <a:endParaRPr lang="zh-CN" altLang="en-US"/>
          </a:p>
        </p:txBody>
      </p:sp>
    </p:spTree>
    <p:extLst>
      <p:ext uri="{BB962C8B-B14F-4D97-AF65-F5344CB8AC3E}">
        <p14:creationId xmlns:p14="http://schemas.microsoft.com/office/powerpoint/2010/main" val="473388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E75F6-12AB-B863-64D5-A0C38E3688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4179BA-E745-ED39-D896-E1893CBDEC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98492E-01E5-B787-873B-C78DF6FEAB1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EC9A8D6-04B4-830E-1723-C88476D1CE46}"/>
              </a:ext>
            </a:extLst>
          </p:cNvPr>
          <p:cNvSpPr>
            <a:spLocks noGrp="1"/>
          </p:cNvSpPr>
          <p:nvPr>
            <p:ph type="sldNum" sz="quarter" idx="10"/>
          </p:nvPr>
        </p:nvSpPr>
        <p:spPr/>
        <p:txBody>
          <a:bodyPr/>
          <a:lstStyle/>
          <a:p>
            <a:fld id="{5EF711DA-82CB-44C8-99EC-9CE596A896FB}" type="slidenum">
              <a:rPr lang="zh-CN" altLang="en-US" smtClean="0"/>
              <a:t>9</a:t>
            </a:fld>
            <a:endParaRPr lang="zh-CN" altLang="en-US"/>
          </a:p>
        </p:txBody>
      </p:sp>
    </p:spTree>
    <p:extLst>
      <p:ext uri="{BB962C8B-B14F-4D97-AF65-F5344CB8AC3E}">
        <p14:creationId xmlns:p14="http://schemas.microsoft.com/office/powerpoint/2010/main" val="2199725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2050EB3F-5C4B-CA44-B08F-BB0EEAD24E16}" type="datetimeFigureOut">
              <a:rPr kumimoji="1" lang="zh-CN" altLang="en-US" smtClean="0"/>
              <a:t>2024/11/6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C867D43-A0D0-1546-B3D4-89950F7090EF}"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050EB3F-5C4B-CA44-B08F-BB0EEAD24E16}" type="datetimeFigureOut">
              <a:rPr kumimoji="1" lang="zh-CN" altLang="en-US" smtClean="0"/>
              <a:t>2024/11/6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C867D43-A0D0-1546-B3D4-89950F7090EF}"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050EB3F-5C4B-CA44-B08F-BB0EEAD24E16}" type="datetimeFigureOut">
              <a:rPr kumimoji="1" lang="zh-CN" altLang="en-US" smtClean="0"/>
              <a:t>2024/11/6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C867D43-A0D0-1546-B3D4-89950F7090EF}"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2050EB3F-5C4B-CA44-B08F-BB0EEAD24E16}" type="datetimeFigureOut">
              <a:rPr kumimoji="1" lang="zh-CN" altLang="en-US" smtClean="0"/>
              <a:t>2024/11/6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C867D43-A0D0-1546-B3D4-89950F7090EF}"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050EB3F-5C4B-CA44-B08F-BB0EEAD24E16}" type="datetimeFigureOut">
              <a:rPr kumimoji="1" lang="zh-CN" altLang="en-US" smtClean="0"/>
              <a:t>2024/11/6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C867D43-A0D0-1546-B3D4-89950F7090EF}"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2050EB3F-5C4B-CA44-B08F-BB0EEAD24E16}" type="datetimeFigureOut">
              <a:rPr kumimoji="1" lang="zh-CN" altLang="en-US" smtClean="0"/>
              <a:t>2024/11/6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C867D43-A0D0-1546-B3D4-89950F7090EF}"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2050EB3F-5C4B-CA44-B08F-BB0EEAD24E16}" type="datetimeFigureOut">
              <a:rPr kumimoji="1" lang="zh-CN" altLang="en-US" smtClean="0"/>
              <a:t>2024/11/6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5C867D43-A0D0-1546-B3D4-89950F7090EF}"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2050EB3F-5C4B-CA44-B08F-BB0EEAD24E16}" type="datetimeFigureOut">
              <a:rPr kumimoji="1" lang="zh-CN" altLang="en-US" smtClean="0"/>
              <a:t>2024/11/6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5C867D43-A0D0-1546-B3D4-89950F7090EF}"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2050EB3F-5C4B-CA44-B08F-BB0EEAD24E16}" type="datetimeFigureOut">
              <a:rPr kumimoji="1" lang="zh-CN" altLang="en-US" smtClean="0"/>
              <a:t>2024/11/6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5C867D43-A0D0-1546-B3D4-89950F7090EF}"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50EB3F-5C4B-CA44-B08F-BB0EEAD24E16}" type="datetimeFigureOut">
              <a:rPr kumimoji="1" lang="zh-CN" altLang="en-US" smtClean="0"/>
              <a:t>2024/11/6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5C867D43-A0D0-1546-B3D4-89950F7090EF}"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050EB3F-5C4B-CA44-B08F-BB0EEAD24E16}" type="datetimeFigureOut">
              <a:rPr kumimoji="1" lang="zh-CN" altLang="en-US" smtClean="0"/>
              <a:t>2024/11/6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5C867D43-A0D0-1546-B3D4-89950F7090EF}"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050EB3F-5C4B-CA44-B08F-BB0EEAD24E16}" type="datetimeFigureOut">
              <a:rPr kumimoji="1" lang="zh-CN" altLang="en-US" smtClean="0"/>
              <a:t>2024/11/6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C867D43-A0D0-1546-B3D4-89950F7090EF}"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050EB3F-5C4B-CA44-B08F-BB0EEAD24E16}" type="datetimeFigureOut">
              <a:rPr kumimoji="1" lang="zh-CN" altLang="en-US" smtClean="0"/>
              <a:t>2024/11/6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5C867D43-A0D0-1546-B3D4-89950F7090EF}"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050EB3F-5C4B-CA44-B08F-BB0EEAD24E16}" type="datetimeFigureOut">
              <a:rPr kumimoji="1" lang="zh-CN" altLang="en-US" smtClean="0"/>
              <a:t>2024/11/6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C867D43-A0D0-1546-B3D4-89950F7090EF}"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050EB3F-5C4B-CA44-B08F-BB0EEAD24E16}" type="datetimeFigureOut">
              <a:rPr kumimoji="1" lang="zh-CN" altLang="en-US" smtClean="0"/>
              <a:t>2024/11/6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C867D43-A0D0-1546-B3D4-89950F7090EF}"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2050EB3F-5C4B-CA44-B08F-BB0EEAD24E16}" type="datetimeFigureOut">
              <a:rPr kumimoji="1" lang="zh-CN" altLang="en-US" smtClean="0"/>
              <a:t>2024/11/6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C867D43-A0D0-1546-B3D4-89950F7090EF}"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2050EB3F-5C4B-CA44-B08F-BB0EEAD24E16}" type="datetimeFigureOut">
              <a:rPr kumimoji="1" lang="zh-CN" altLang="en-US" smtClean="0"/>
              <a:t>2024/11/6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5C867D43-A0D0-1546-B3D4-89950F7090EF}"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2050EB3F-5C4B-CA44-B08F-BB0EEAD24E16}" type="datetimeFigureOut">
              <a:rPr kumimoji="1" lang="zh-CN" altLang="en-US" smtClean="0"/>
              <a:t>2024/11/6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5C867D43-A0D0-1546-B3D4-89950F7090EF}"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2050EB3F-5C4B-CA44-B08F-BB0EEAD24E16}" type="datetimeFigureOut">
              <a:rPr kumimoji="1" lang="zh-CN" altLang="en-US" smtClean="0"/>
              <a:t>2024/11/6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5C867D43-A0D0-1546-B3D4-89950F7090EF}"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50EB3F-5C4B-CA44-B08F-BB0EEAD24E16}" type="datetimeFigureOut">
              <a:rPr kumimoji="1" lang="zh-CN" altLang="en-US" smtClean="0"/>
              <a:t>2024/11/6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5C867D43-A0D0-1546-B3D4-89950F7090EF}"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050EB3F-5C4B-CA44-B08F-BB0EEAD24E16}" type="datetimeFigureOut">
              <a:rPr kumimoji="1" lang="zh-CN" altLang="en-US" smtClean="0"/>
              <a:t>2024/11/6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5C867D43-A0D0-1546-B3D4-89950F7090EF}"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050EB3F-5C4B-CA44-B08F-BB0EEAD24E16}" type="datetimeFigureOut">
              <a:rPr kumimoji="1" lang="zh-CN" altLang="en-US" smtClean="0"/>
              <a:t>2024/11/6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5C867D43-A0D0-1546-B3D4-89950F7090EF}"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50EB3F-5C4B-CA44-B08F-BB0EEAD24E16}" type="datetimeFigureOut">
              <a:rPr kumimoji="1" lang="zh-CN" altLang="en-US" smtClean="0"/>
              <a:t>2024/11/6</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867D43-A0D0-1546-B3D4-89950F7090EF}"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50EB3F-5C4B-CA44-B08F-BB0EEAD24E16}" type="datetimeFigureOut">
              <a:rPr kumimoji="1" lang="zh-CN" altLang="en-US" smtClean="0"/>
              <a:t>2024/11/6</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867D43-A0D0-1546-B3D4-89950F7090EF}"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16200000" flipH="1" flipV="1">
            <a:off x="6031603" y="-518933"/>
            <a:ext cx="128795"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31862"/>
            <a:ext cx="12192000" cy="24159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0" y="2615043"/>
            <a:ext cx="12192000" cy="1569660"/>
          </a:xfrm>
          <a:prstGeom prst="rect">
            <a:avLst/>
          </a:prstGeom>
          <a:noFill/>
        </p:spPr>
        <p:txBody>
          <a:bodyPr wrap="square" rtlCol="0">
            <a:spAutoFit/>
          </a:bodyPr>
          <a:lstStyle/>
          <a:p>
            <a:pPr algn="ctr"/>
            <a:r>
              <a:rPr lang="en-US" altLang="zh-CN" sz="3200" b="1" dirty="0">
                <a:solidFill>
                  <a:schemeClr val="bg1">
                    <a:lumMod val="95000"/>
                  </a:schemeClr>
                </a:solidFill>
                <a:latin typeface="微软雅黑" panose="020B0503020204020204" pitchFamily="34" charset="-122"/>
                <a:ea typeface="微软雅黑" panose="020B0503020204020204" pitchFamily="34" charset="-122"/>
              </a:rPr>
              <a:t>Identifying transposable element expression</a:t>
            </a:r>
          </a:p>
          <a:p>
            <a:pPr algn="ctr"/>
            <a:r>
              <a:rPr lang="en-US" altLang="zh-CN" sz="3200" b="1" dirty="0">
                <a:solidFill>
                  <a:schemeClr val="bg1">
                    <a:lumMod val="95000"/>
                  </a:schemeClr>
                </a:solidFill>
                <a:latin typeface="微软雅黑" panose="020B0503020204020204" pitchFamily="34" charset="-122"/>
                <a:ea typeface="微软雅黑" panose="020B0503020204020204" pitchFamily="34" charset="-122"/>
              </a:rPr>
              <a:t>dynamics and heterogeneity during development at</a:t>
            </a:r>
          </a:p>
          <a:p>
            <a:pPr algn="ctr"/>
            <a:r>
              <a:rPr lang="en-US" altLang="zh-CN" sz="3200" b="1" dirty="0">
                <a:solidFill>
                  <a:schemeClr val="bg1">
                    <a:lumMod val="95000"/>
                  </a:schemeClr>
                </a:solidFill>
                <a:latin typeface="微软雅黑" panose="020B0503020204020204" pitchFamily="34" charset="-122"/>
                <a:ea typeface="微软雅黑" panose="020B0503020204020204" pitchFamily="34" charset="-122"/>
              </a:rPr>
              <a:t>the single-cell level with a processing pipeline </a:t>
            </a:r>
            <a:r>
              <a:rPr lang="en-US" altLang="zh-CN" sz="3200" b="1" dirty="0" err="1">
                <a:solidFill>
                  <a:schemeClr val="bg1">
                    <a:lumMod val="95000"/>
                  </a:schemeClr>
                </a:solidFill>
                <a:latin typeface="微软雅黑" panose="020B0503020204020204" pitchFamily="34" charset="-122"/>
                <a:ea typeface="微软雅黑" panose="020B0503020204020204" pitchFamily="34" charset="-122"/>
              </a:rPr>
              <a:t>scTE</a:t>
            </a:r>
            <a:endParaRPr lang="en-US" altLang="zh-CN" sz="3200" b="1"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6" cstate="hqprint">
            <a:extLst>
              <a:ext uri="{28A0092B-C50C-407E-A947-70E740481C1C}">
                <a14:useLocalDpi xmlns:a14="http://schemas.microsoft.com/office/drawing/2010/main" val="0"/>
              </a:ext>
            </a:extLst>
          </a:blip>
          <a:srcRect b="34082"/>
          <a:stretch/>
        </p:blipFill>
        <p:spPr>
          <a:xfrm>
            <a:off x="3432291" y="-1457098"/>
            <a:ext cx="4896945" cy="3227953"/>
          </a:xfrm>
          <a:prstGeom prst="rect">
            <a:avLst/>
          </a:prstGeom>
        </p:spPr>
      </p:pic>
      <p:grpSp>
        <p:nvGrpSpPr>
          <p:cNvPr id="23" name="组合 22"/>
          <p:cNvGrpSpPr/>
          <p:nvPr/>
        </p:nvGrpSpPr>
        <p:grpSpPr>
          <a:xfrm>
            <a:off x="1186387" y="5668149"/>
            <a:ext cx="3771222" cy="599539"/>
            <a:chOff x="5093734" y="5818016"/>
            <a:chExt cx="3771222" cy="599539"/>
          </a:xfrm>
        </p:grpSpPr>
        <p:sp>
          <p:nvSpPr>
            <p:cNvPr id="24" name="文本占位符 4"/>
            <p:cNvSpPr txBox="1"/>
            <p:nvPr/>
          </p:nvSpPr>
          <p:spPr>
            <a:xfrm>
              <a:off x="5814320" y="5914318"/>
              <a:ext cx="3050636" cy="5032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汇报人：古航</a:t>
              </a:r>
            </a:p>
          </p:txBody>
        </p:sp>
        <p:sp>
          <p:nvSpPr>
            <p:cNvPr id="25" name="Freeform 5"/>
            <p:cNvSpPr/>
            <p:nvPr/>
          </p:nvSpPr>
          <p:spPr>
            <a:xfrm>
              <a:off x="5093734" y="5818016"/>
              <a:ext cx="478742" cy="537535"/>
            </a:xfrm>
            <a:custGeom>
              <a:avLst/>
              <a:gdLst/>
              <a:ahLst/>
              <a:cxnLst/>
              <a:rect l="l" t="t" r="r" b="b"/>
              <a:pathLst>
                <a:path w="478742" h="537535">
                  <a:moveTo>
                    <a:pt x="319005" y="436117"/>
                  </a:moveTo>
                  <a:cubicBezTo>
                    <a:pt x="310665" y="436117"/>
                    <a:pt x="306500" y="442458"/>
                    <a:pt x="306500" y="448791"/>
                  </a:cubicBezTo>
                  <a:cubicBezTo>
                    <a:pt x="306500" y="488938"/>
                    <a:pt x="306500" y="488938"/>
                    <a:pt x="306500" y="488938"/>
                  </a:cubicBezTo>
                  <a:cubicBezTo>
                    <a:pt x="306500" y="495280"/>
                    <a:pt x="310665" y="499504"/>
                    <a:pt x="319005" y="499504"/>
                  </a:cubicBezTo>
                  <a:cubicBezTo>
                    <a:pt x="400360" y="499504"/>
                    <a:pt x="400360" y="499504"/>
                    <a:pt x="400360" y="499504"/>
                  </a:cubicBezTo>
                  <a:cubicBezTo>
                    <a:pt x="406626" y="499504"/>
                    <a:pt x="412882" y="495280"/>
                    <a:pt x="412882" y="488938"/>
                  </a:cubicBezTo>
                  <a:lnTo>
                    <a:pt x="412882" y="448791"/>
                  </a:lnTo>
                  <a:cubicBezTo>
                    <a:pt x="412882" y="442458"/>
                    <a:pt x="406626" y="436117"/>
                    <a:pt x="400360" y="436117"/>
                  </a:cubicBezTo>
                  <a:cubicBezTo>
                    <a:pt x="319005" y="436117"/>
                    <a:pt x="319005" y="436117"/>
                    <a:pt x="319005" y="436117"/>
                  </a:cubicBezTo>
                  <a:lnTo>
                    <a:pt x="319005" y="436117"/>
                  </a:lnTo>
                  <a:close/>
                  <a:moveTo>
                    <a:pt x="161678" y="314407"/>
                  </a:moveTo>
                  <a:cubicBezTo>
                    <a:pt x="165877" y="314407"/>
                    <a:pt x="167977" y="314407"/>
                    <a:pt x="172176" y="314407"/>
                  </a:cubicBezTo>
                  <a:cubicBezTo>
                    <a:pt x="174275" y="316516"/>
                    <a:pt x="176375" y="318615"/>
                    <a:pt x="178475" y="322823"/>
                  </a:cubicBezTo>
                  <a:cubicBezTo>
                    <a:pt x="205778" y="396499"/>
                    <a:pt x="205778" y="396499"/>
                    <a:pt x="205778" y="396499"/>
                  </a:cubicBezTo>
                  <a:cubicBezTo>
                    <a:pt x="209969" y="381776"/>
                    <a:pt x="209969" y="381776"/>
                    <a:pt x="209969" y="381776"/>
                  </a:cubicBezTo>
                  <a:cubicBezTo>
                    <a:pt x="201570" y="360719"/>
                    <a:pt x="201570" y="360719"/>
                    <a:pt x="201570" y="360719"/>
                  </a:cubicBezTo>
                  <a:cubicBezTo>
                    <a:pt x="199471" y="356512"/>
                    <a:pt x="201570" y="352295"/>
                    <a:pt x="203670" y="348087"/>
                  </a:cubicBezTo>
                  <a:cubicBezTo>
                    <a:pt x="205778" y="345988"/>
                    <a:pt x="209969" y="343879"/>
                    <a:pt x="212068" y="343879"/>
                  </a:cubicBezTo>
                  <a:cubicBezTo>
                    <a:pt x="266666" y="343879"/>
                    <a:pt x="266666" y="343879"/>
                    <a:pt x="266666" y="343879"/>
                  </a:cubicBezTo>
                  <a:cubicBezTo>
                    <a:pt x="268757" y="343879"/>
                    <a:pt x="272965" y="345988"/>
                    <a:pt x="275065" y="348087"/>
                  </a:cubicBezTo>
                  <a:cubicBezTo>
                    <a:pt x="277164" y="352295"/>
                    <a:pt x="279255" y="356512"/>
                    <a:pt x="277164" y="360719"/>
                  </a:cubicBezTo>
                  <a:cubicBezTo>
                    <a:pt x="268757" y="381776"/>
                    <a:pt x="268757" y="381776"/>
                    <a:pt x="268757" y="381776"/>
                  </a:cubicBezTo>
                  <a:cubicBezTo>
                    <a:pt x="272965" y="396499"/>
                    <a:pt x="272965" y="396499"/>
                    <a:pt x="272965" y="396499"/>
                  </a:cubicBezTo>
                  <a:cubicBezTo>
                    <a:pt x="300268" y="322823"/>
                    <a:pt x="300268" y="322823"/>
                    <a:pt x="300268" y="322823"/>
                  </a:cubicBezTo>
                  <a:cubicBezTo>
                    <a:pt x="302359" y="318615"/>
                    <a:pt x="304459" y="316516"/>
                    <a:pt x="306567" y="314407"/>
                  </a:cubicBezTo>
                  <a:cubicBezTo>
                    <a:pt x="310766" y="314407"/>
                    <a:pt x="312857" y="314407"/>
                    <a:pt x="317065" y="314407"/>
                  </a:cubicBezTo>
                  <a:cubicBezTo>
                    <a:pt x="424145" y="358611"/>
                    <a:pt x="424145" y="358611"/>
                    <a:pt x="424145" y="358611"/>
                  </a:cubicBezTo>
                  <a:cubicBezTo>
                    <a:pt x="457747" y="371243"/>
                    <a:pt x="478743" y="402815"/>
                    <a:pt x="478743" y="438612"/>
                  </a:cubicBezTo>
                  <a:cubicBezTo>
                    <a:pt x="478743" y="524903"/>
                    <a:pt x="478743" y="524903"/>
                    <a:pt x="478743" y="524903"/>
                  </a:cubicBezTo>
                  <a:cubicBezTo>
                    <a:pt x="478743" y="531227"/>
                    <a:pt x="472444" y="537535"/>
                    <a:pt x="466137" y="537535"/>
                  </a:cubicBezTo>
                  <a:cubicBezTo>
                    <a:pt x="12598" y="537535"/>
                    <a:pt x="12598" y="537535"/>
                    <a:pt x="12598" y="537535"/>
                  </a:cubicBezTo>
                  <a:cubicBezTo>
                    <a:pt x="6299" y="537535"/>
                    <a:pt x="0" y="531227"/>
                    <a:pt x="0" y="524903"/>
                  </a:cubicBezTo>
                  <a:cubicBezTo>
                    <a:pt x="0" y="438612"/>
                    <a:pt x="0" y="438612"/>
                    <a:pt x="0" y="438612"/>
                  </a:cubicBezTo>
                  <a:cubicBezTo>
                    <a:pt x="0" y="402815"/>
                    <a:pt x="20996" y="371243"/>
                    <a:pt x="54590" y="358611"/>
                  </a:cubicBezTo>
                  <a:cubicBezTo>
                    <a:pt x="161678" y="314407"/>
                    <a:pt x="161678" y="314407"/>
                    <a:pt x="161678" y="314407"/>
                  </a:cubicBezTo>
                  <a:lnTo>
                    <a:pt x="161678" y="314407"/>
                  </a:lnTo>
                  <a:close/>
                  <a:moveTo>
                    <a:pt x="247837" y="0"/>
                  </a:moveTo>
                  <a:cubicBezTo>
                    <a:pt x="273242" y="0"/>
                    <a:pt x="298664" y="8441"/>
                    <a:pt x="321953" y="25323"/>
                  </a:cubicBezTo>
                  <a:cubicBezTo>
                    <a:pt x="360056" y="54862"/>
                    <a:pt x="355824" y="116057"/>
                    <a:pt x="355824" y="126606"/>
                  </a:cubicBezTo>
                  <a:cubicBezTo>
                    <a:pt x="355824" y="135047"/>
                    <a:pt x="357940" y="143488"/>
                    <a:pt x="357940" y="149821"/>
                  </a:cubicBezTo>
                  <a:cubicBezTo>
                    <a:pt x="360056" y="151929"/>
                    <a:pt x="364298" y="154037"/>
                    <a:pt x="366414" y="160370"/>
                  </a:cubicBezTo>
                  <a:cubicBezTo>
                    <a:pt x="374888" y="170919"/>
                    <a:pt x="374888" y="183577"/>
                    <a:pt x="370655" y="200458"/>
                  </a:cubicBezTo>
                  <a:cubicBezTo>
                    <a:pt x="362181" y="234222"/>
                    <a:pt x="343125" y="240555"/>
                    <a:pt x="332535" y="242663"/>
                  </a:cubicBezTo>
                  <a:cubicBezTo>
                    <a:pt x="326186" y="255321"/>
                    <a:pt x="311363" y="280644"/>
                    <a:pt x="296548" y="293309"/>
                  </a:cubicBezTo>
                  <a:cubicBezTo>
                    <a:pt x="292315" y="299642"/>
                    <a:pt x="283833" y="303850"/>
                    <a:pt x="275367" y="308075"/>
                  </a:cubicBezTo>
                  <a:cubicBezTo>
                    <a:pt x="262660" y="312291"/>
                    <a:pt x="252078" y="314407"/>
                    <a:pt x="239371" y="314407"/>
                  </a:cubicBezTo>
                  <a:cubicBezTo>
                    <a:pt x="226665" y="314407"/>
                    <a:pt x="216074" y="312291"/>
                    <a:pt x="203376" y="308075"/>
                  </a:cubicBezTo>
                  <a:cubicBezTo>
                    <a:pt x="194902" y="303850"/>
                    <a:pt x="186428" y="299642"/>
                    <a:pt x="182195" y="293309"/>
                  </a:cubicBezTo>
                  <a:cubicBezTo>
                    <a:pt x="167380" y="280644"/>
                    <a:pt x="152549" y="255321"/>
                    <a:pt x="146200" y="242663"/>
                  </a:cubicBezTo>
                  <a:cubicBezTo>
                    <a:pt x="135618" y="240555"/>
                    <a:pt x="116553" y="234222"/>
                    <a:pt x="108088" y="200458"/>
                  </a:cubicBezTo>
                  <a:cubicBezTo>
                    <a:pt x="103855" y="183577"/>
                    <a:pt x="103855" y="170919"/>
                    <a:pt x="112320" y="160370"/>
                  </a:cubicBezTo>
                  <a:cubicBezTo>
                    <a:pt x="114437" y="154037"/>
                    <a:pt x="118670" y="151929"/>
                    <a:pt x="120794" y="149821"/>
                  </a:cubicBezTo>
                  <a:cubicBezTo>
                    <a:pt x="120794" y="145596"/>
                    <a:pt x="120794" y="141380"/>
                    <a:pt x="122911" y="137155"/>
                  </a:cubicBezTo>
                  <a:cubicBezTo>
                    <a:pt x="116553" y="128723"/>
                    <a:pt x="108088" y="109724"/>
                    <a:pt x="118670" y="80185"/>
                  </a:cubicBezTo>
                  <a:cubicBezTo>
                    <a:pt x="129260" y="48538"/>
                    <a:pt x="152549" y="44313"/>
                    <a:pt x="165256" y="44313"/>
                  </a:cubicBezTo>
                  <a:cubicBezTo>
                    <a:pt x="169497" y="35872"/>
                    <a:pt x="177962" y="27431"/>
                    <a:pt x="190669" y="16882"/>
                  </a:cubicBezTo>
                  <a:cubicBezTo>
                    <a:pt x="205492" y="6333"/>
                    <a:pt x="226665" y="0"/>
                    <a:pt x="247837" y="0"/>
                  </a:cubicBezTo>
                  <a:lnTo>
                    <a:pt x="247837" y="0"/>
                  </a:lnTo>
                  <a:close/>
                </a:path>
              </a:pathLst>
            </a:custGeom>
            <a:solidFill>
              <a:schemeClr val="bg1"/>
            </a:solidFill>
            <a:ln>
              <a:solidFill>
                <a:srgbClr val="20517C">
                  <a:alpha val="0"/>
                </a:srgbClr>
              </a:solidFill>
              <a:prstDash val="solid"/>
              <a:miter/>
            </a:ln>
          </p:spPr>
          <p:txBody>
            <a:bodyPr lIns="127000" rIns="127000" rtlCol="0" anchor="ctr"/>
            <a:lstStyle/>
            <a:p>
              <a:pPr algn="l"/>
              <a:endParaRPr lang="en-US" sz="1100">
                <a:solidFill>
                  <a:schemeClr val="bg1"/>
                </a:solidFill>
              </a:endParaRPr>
            </a:p>
          </p:txBody>
        </p:sp>
      </p:grpSp>
      <p:sp>
        <p:nvSpPr>
          <p:cNvPr id="26" name="文本占位符 4"/>
          <p:cNvSpPr txBox="1"/>
          <p:nvPr/>
        </p:nvSpPr>
        <p:spPr>
          <a:xfrm>
            <a:off x="7954979" y="5769900"/>
            <a:ext cx="3050636" cy="5032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汇报时</a:t>
            </a:r>
            <a:fld id="{DCCB7778-37B1-8847-AE68-C758DADD34BB}" type="slidenum">
              <a:rPr lang="zh-CN" altLang="en-US" sz="240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fld>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间：</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2021.7.21</a:t>
            </a:r>
            <a:endPar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7" name="图片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4393" y="5710069"/>
            <a:ext cx="612000" cy="612000"/>
          </a:xfrm>
          <a:prstGeom prst="rect">
            <a:avLst/>
          </a:prstGeom>
        </p:spPr>
      </p:pic>
      <p:sp>
        <p:nvSpPr>
          <p:cNvPr id="31" name="TextBox 6"/>
          <p:cNvSpPr txBox="1"/>
          <p:nvPr/>
        </p:nvSpPr>
        <p:spPr>
          <a:xfrm>
            <a:off x="5126112" y="4963348"/>
            <a:ext cx="2274036" cy="700552"/>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lvl="0" algn="ctr">
              <a:lnSpc>
                <a:spcPct val="150000"/>
              </a:lnSpc>
              <a:defRPr/>
            </a:pPr>
            <a:r>
              <a:rPr kumimoji="0" lang="en-US" altLang="zh-CN"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Nature communication</a:t>
            </a:r>
          </a:p>
          <a:p>
            <a:pPr lvl="0" algn="ctr">
              <a:lnSpc>
                <a:spcPct val="150000"/>
              </a:lnSpc>
              <a:defRPr/>
            </a:pPr>
            <a:r>
              <a:rPr lang="en-US" altLang="zh-CN" sz="1400" b="1" dirty="0">
                <a:solidFill>
                  <a:schemeClr val="tx1"/>
                </a:solidFill>
                <a:latin typeface="微软雅黑" panose="020B0503020204020204" pitchFamily="34" charset="-122"/>
                <a:ea typeface="微软雅黑" panose="020B0503020204020204" pitchFamily="34" charset="-122"/>
              </a:rPr>
              <a:t>2021</a:t>
            </a:r>
            <a:endParaRPr kumimoji="0" lang="zh-CN" altLang="en-US"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A8537B7A-7510-410A-AA53-45D600DA0276}" type="slidenum">
              <a:rPr lang="zh-CN" altLang="en-US" smtClean="0"/>
              <a:t>1</a:t>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4A759-6393-15DD-DA87-A2FFFFF6FDD2}"/>
            </a:ext>
          </a:extLst>
        </p:cNvPr>
        <p:cNvGrpSpPr/>
        <p:nvPr/>
      </p:nvGrpSpPr>
      <p:grpSpPr>
        <a:xfrm>
          <a:off x="0" y="0"/>
          <a:ext cx="0" cy="0"/>
          <a:chOff x="0" y="0"/>
          <a:chExt cx="0" cy="0"/>
        </a:xfrm>
      </p:grpSpPr>
      <p:sp>
        <p:nvSpPr>
          <p:cNvPr id="22" name="矩形 4">
            <a:extLst>
              <a:ext uri="{FF2B5EF4-FFF2-40B4-BE49-F238E27FC236}">
                <a16:creationId xmlns:a16="http://schemas.microsoft.com/office/drawing/2014/main" id="{ACA25E13-2712-4C2B-E357-686390A0039A}"/>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a:extLst>
              <a:ext uri="{FF2B5EF4-FFF2-40B4-BE49-F238E27FC236}">
                <a16:creationId xmlns:a16="http://schemas.microsoft.com/office/drawing/2014/main" id="{3AE602FB-D692-C84F-A189-5941DE781BC3}"/>
              </a:ext>
            </a:extLst>
          </p:cNvPr>
          <p:cNvSpPr/>
          <p:nvPr/>
        </p:nvSpPr>
        <p:spPr>
          <a:xfrm>
            <a:off x="66354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a:extLst>
              <a:ext uri="{FF2B5EF4-FFF2-40B4-BE49-F238E27FC236}">
                <a16:creationId xmlns:a16="http://schemas.microsoft.com/office/drawing/2014/main" id="{DEA1AF49-AB49-A68A-D1EE-DBDFAB3DC83F}"/>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47F3C041-B9F9-B061-1DF4-931EC6288720}"/>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7" name="TextBox 7">
            <a:extLst>
              <a:ext uri="{FF2B5EF4-FFF2-40B4-BE49-F238E27FC236}">
                <a16:creationId xmlns:a16="http://schemas.microsoft.com/office/drawing/2014/main" id="{981FFAC5-7DED-4684-33DD-1BB4B5743C16}"/>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相关工作</a:t>
            </a:r>
          </a:p>
        </p:txBody>
      </p:sp>
      <p:sp>
        <p:nvSpPr>
          <p:cNvPr id="28" name="TextBox 9">
            <a:extLst>
              <a:ext uri="{FF2B5EF4-FFF2-40B4-BE49-F238E27FC236}">
                <a16:creationId xmlns:a16="http://schemas.microsoft.com/office/drawing/2014/main" id="{031F5BEE-8B81-FA53-E8E2-1195581DA358}"/>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研究挑战</a:t>
            </a:r>
          </a:p>
        </p:txBody>
      </p:sp>
      <p:sp>
        <p:nvSpPr>
          <p:cNvPr id="29" name="TextBox 10">
            <a:extLst>
              <a:ext uri="{FF2B5EF4-FFF2-40B4-BE49-F238E27FC236}">
                <a16:creationId xmlns:a16="http://schemas.microsoft.com/office/drawing/2014/main" id="{44A53174-AC7B-BD2D-3424-30C8246D7826}"/>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研究思路</a:t>
            </a:r>
          </a:p>
        </p:txBody>
      </p:sp>
      <p:sp>
        <p:nvSpPr>
          <p:cNvPr id="30" name="TextBox 11">
            <a:extLst>
              <a:ext uri="{FF2B5EF4-FFF2-40B4-BE49-F238E27FC236}">
                <a16:creationId xmlns:a16="http://schemas.microsoft.com/office/drawing/2014/main" id="{3F178B8C-7EEF-90CC-C5F1-9FEBA242F25A}"/>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未来计划</a:t>
            </a:r>
          </a:p>
        </p:txBody>
      </p:sp>
      <p:cxnSp>
        <p:nvCxnSpPr>
          <p:cNvPr id="15" name="直接连接符 14">
            <a:extLst>
              <a:ext uri="{FF2B5EF4-FFF2-40B4-BE49-F238E27FC236}">
                <a16:creationId xmlns:a16="http://schemas.microsoft.com/office/drawing/2014/main" id="{2A4E5355-8803-C11D-0515-12D5A338691B}"/>
              </a:ext>
            </a:extLst>
          </p:cNvPr>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6AA3C8C-79D3-D7B1-E47D-E51817B079C3}"/>
              </a:ext>
            </a:extLst>
          </p:cNvPr>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图片 35">
            <a:extLst>
              <a:ext uri="{FF2B5EF4-FFF2-40B4-BE49-F238E27FC236}">
                <a16:creationId xmlns:a16="http://schemas.microsoft.com/office/drawing/2014/main" id="{B32DF96B-9BD7-F2C4-06E0-EF033A6AFF6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37639" b="32740"/>
          <a:stretch>
            <a:fillRect/>
          </a:stretch>
        </p:blipFill>
        <p:spPr>
          <a:xfrm>
            <a:off x="447070" y="71021"/>
            <a:ext cx="2337710" cy="692460"/>
          </a:xfrm>
          <a:prstGeom prst="rect">
            <a:avLst/>
          </a:prstGeom>
        </p:spPr>
      </p:pic>
      <p:sp>
        <p:nvSpPr>
          <p:cNvPr id="5" name="灯片编号占位符 4">
            <a:extLst>
              <a:ext uri="{FF2B5EF4-FFF2-40B4-BE49-F238E27FC236}">
                <a16:creationId xmlns:a16="http://schemas.microsoft.com/office/drawing/2014/main" id="{6842A8A0-37DD-6F12-D6F9-84B0500F0D18}"/>
              </a:ext>
            </a:extLst>
          </p:cNvPr>
          <p:cNvSpPr>
            <a:spLocks noGrp="1"/>
          </p:cNvSpPr>
          <p:nvPr>
            <p:ph type="sldNum" sz="quarter" idx="12"/>
          </p:nvPr>
        </p:nvSpPr>
        <p:spPr/>
        <p:txBody>
          <a:bodyPr/>
          <a:lstStyle/>
          <a:p>
            <a:fld id="{A8537B7A-7510-410A-AA53-45D600DA0276}" type="slidenum">
              <a:rPr lang="zh-CN" altLang="en-US" smtClean="0"/>
              <a:t>10</a:t>
            </a:fld>
            <a:endParaRPr lang="zh-CN" altLang="en-US"/>
          </a:p>
        </p:txBody>
      </p:sp>
      <p:sp>
        <p:nvSpPr>
          <p:cNvPr id="3" name="文本框 2">
            <a:extLst>
              <a:ext uri="{FF2B5EF4-FFF2-40B4-BE49-F238E27FC236}">
                <a16:creationId xmlns:a16="http://schemas.microsoft.com/office/drawing/2014/main" id="{F936813D-4EA5-A9F1-7FC7-D63F0B8367B5}"/>
              </a:ext>
            </a:extLst>
          </p:cNvPr>
          <p:cNvSpPr txBox="1"/>
          <p:nvPr/>
        </p:nvSpPr>
        <p:spPr>
          <a:xfrm>
            <a:off x="104595" y="892426"/>
            <a:ext cx="11504309" cy="646331"/>
          </a:xfrm>
          <a:prstGeom prst="rect">
            <a:avLst/>
          </a:prstGeom>
          <a:noFill/>
        </p:spPr>
        <p:txBody>
          <a:bodyPr wrap="square">
            <a:spAutoFit/>
          </a:bodyPr>
          <a:lstStyle/>
          <a:p>
            <a:r>
              <a:rPr lang="en-US" altLang="zh-CN" b="1" dirty="0"/>
              <a:t>Analysis of TEs in mouse gastrulation and early organogenesis identifies the widespread cell fate-specific expression of TEs.</a:t>
            </a:r>
            <a:endParaRPr lang="zh-CN" altLang="en-US" b="1" dirty="0"/>
          </a:p>
        </p:txBody>
      </p:sp>
      <p:pic>
        <p:nvPicPr>
          <p:cNvPr id="4" name="图片 3">
            <a:extLst>
              <a:ext uri="{FF2B5EF4-FFF2-40B4-BE49-F238E27FC236}">
                <a16:creationId xmlns:a16="http://schemas.microsoft.com/office/drawing/2014/main" id="{FD0FE3AE-43E5-F612-2FD7-38AC3121FA5D}"/>
              </a:ext>
            </a:extLst>
          </p:cNvPr>
          <p:cNvPicPr>
            <a:picLocks noChangeAspect="1"/>
          </p:cNvPicPr>
          <p:nvPr/>
        </p:nvPicPr>
        <p:blipFill>
          <a:blip r:embed="rId4"/>
          <a:stretch>
            <a:fillRect/>
          </a:stretch>
        </p:blipFill>
        <p:spPr>
          <a:xfrm>
            <a:off x="75377" y="1791214"/>
            <a:ext cx="8535223" cy="4283765"/>
          </a:xfrm>
          <a:prstGeom prst="rect">
            <a:avLst/>
          </a:prstGeom>
        </p:spPr>
      </p:pic>
      <p:sp>
        <p:nvSpPr>
          <p:cNvPr id="9" name="文本框 8">
            <a:extLst>
              <a:ext uri="{FF2B5EF4-FFF2-40B4-BE49-F238E27FC236}">
                <a16:creationId xmlns:a16="http://schemas.microsoft.com/office/drawing/2014/main" id="{9C3C1681-99AD-71E8-12AA-B987C2996534}"/>
              </a:ext>
            </a:extLst>
          </p:cNvPr>
          <p:cNvSpPr txBox="1"/>
          <p:nvPr/>
        </p:nvSpPr>
        <p:spPr>
          <a:xfrm>
            <a:off x="8786348" y="2564977"/>
            <a:ext cx="3184107" cy="2031325"/>
          </a:xfrm>
          <a:prstGeom prst="rect">
            <a:avLst/>
          </a:prstGeom>
          <a:noFill/>
        </p:spPr>
        <p:txBody>
          <a:bodyPr wrap="square">
            <a:spAutoFit/>
          </a:bodyPr>
          <a:lstStyle/>
          <a:p>
            <a:pPr marL="285750" indent="-285750">
              <a:buFont typeface="Arial" panose="020B0604020202020204" pitchFamily="34" charset="0"/>
              <a:buChar char="•"/>
            </a:pPr>
            <a:r>
              <a:rPr lang="zh-CN" altLang="en-US" b="0" i="0" dirty="0">
                <a:effectLst/>
                <a:latin typeface="-apple-system"/>
              </a:rPr>
              <a:t>先前的分析显示了</a:t>
            </a:r>
            <a:r>
              <a:rPr lang="en-US" altLang="zh-CN" b="0" i="0" dirty="0">
                <a:effectLst/>
                <a:latin typeface="-apple-system"/>
              </a:rPr>
              <a:t>TE</a:t>
            </a:r>
            <a:r>
              <a:rPr lang="zh-CN" altLang="en-US" b="0" i="0" dirty="0">
                <a:effectLst/>
                <a:latin typeface="-apple-system"/>
              </a:rPr>
              <a:t>在体外心脏分化过程中的表达动态，接下来探索复杂的体内发育过程。在原肠胚形成过程中</a:t>
            </a:r>
            <a:r>
              <a:rPr lang="en-US" altLang="zh-CN" b="0" i="0" dirty="0">
                <a:effectLst/>
                <a:latin typeface="-apple-system"/>
              </a:rPr>
              <a:t>TE</a:t>
            </a:r>
            <a:r>
              <a:rPr lang="zh-CN" altLang="en-US" b="0" i="0" dirty="0">
                <a:effectLst/>
                <a:latin typeface="-apple-system"/>
              </a:rPr>
              <a:t>的表达尚未被描述。</a:t>
            </a:r>
            <a:endParaRPr lang="en-US" altLang="zh-CN" b="0" i="0" dirty="0">
              <a:effectLst/>
              <a:latin typeface="-apple-system"/>
            </a:endParaRPr>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3230488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6D7C0-A455-90FA-2E8C-5635773A0E71}"/>
            </a:ext>
          </a:extLst>
        </p:cNvPr>
        <p:cNvGrpSpPr/>
        <p:nvPr/>
      </p:nvGrpSpPr>
      <p:grpSpPr>
        <a:xfrm>
          <a:off x="0" y="0"/>
          <a:ext cx="0" cy="0"/>
          <a:chOff x="0" y="0"/>
          <a:chExt cx="0" cy="0"/>
        </a:xfrm>
      </p:grpSpPr>
      <p:sp>
        <p:nvSpPr>
          <p:cNvPr id="22" name="矩形 4">
            <a:extLst>
              <a:ext uri="{FF2B5EF4-FFF2-40B4-BE49-F238E27FC236}">
                <a16:creationId xmlns:a16="http://schemas.microsoft.com/office/drawing/2014/main" id="{B1650A99-32AE-B18B-8C04-D58F2D0546D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a:extLst>
              <a:ext uri="{FF2B5EF4-FFF2-40B4-BE49-F238E27FC236}">
                <a16:creationId xmlns:a16="http://schemas.microsoft.com/office/drawing/2014/main" id="{3878790C-9C5E-593E-64FA-691EA3A33A48}"/>
              </a:ext>
            </a:extLst>
          </p:cNvPr>
          <p:cNvSpPr/>
          <p:nvPr/>
        </p:nvSpPr>
        <p:spPr>
          <a:xfrm>
            <a:off x="66354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a:extLst>
              <a:ext uri="{FF2B5EF4-FFF2-40B4-BE49-F238E27FC236}">
                <a16:creationId xmlns:a16="http://schemas.microsoft.com/office/drawing/2014/main" id="{CA1901EF-E364-8C80-10EA-81A6C9F0B388}"/>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B6D6E756-1DED-8D25-3271-941FDCF521F4}"/>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7" name="TextBox 7">
            <a:extLst>
              <a:ext uri="{FF2B5EF4-FFF2-40B4-BE49-F238E27FC236}">
                <a16:creationId xmlns:a16="http://schemas.microsoft.com/office/drawing/2014/main" id="{DF5E1C44-613B-EB3D-A833-0B09445EE512}"/>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相关工作</a:t>
            </a:r>
          </a:p>
        </p:txBody>
      </p:sp>
      <p:sp>
        <p:nvSpPr>
          <p:cNvPr id="28" name="TextBox 9">
            <a:extLst>
              <a:ext uri="{FF2B5EF4-FFF2-40B4-BE49-F238E27FC236}">
                <a16:creationId xmlns:a16="http://schemas.microsoft.com/office/drawing/2014/main" id="{E67702B1-127D-12F9-CC3B-ED7759ECCFE5}"/>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研究挑战</a:t>
            </a:r>
          </a:p>
        </p:txBody>
      </p:sp>
      <p:sp>
        <p:nvSpPr>
          <p:cNvPr id="29" name="TextBox 10">
            <a:extLst>
              <a:ext uri="{FF2B5EF4-FFF2-40B4-BE49-F238E27FC236}">
                <a16:creationId xmlns:a16="http://schemas.microsoft.com/office/drawing/2014/main" id="{BE1844E1-8C94-F94D-DCFB-25BA18D173B0}"/>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研究思路</a:t>
            </a:r>
          </a:p>
        </p:txBody>
      </p:sp>
      <p:sp>
        <p:nvSpPr>
          <p:cNvPr id="30" name="TextBox 11">
            <a:extLst>
              <a:ext uri="{FF2B5EF4-FFF2-40B4-BE49-F238E27FC236}">
                <a16:creationId xmlns:a16="http://schemas.microsoft.com/office/drawing/2014/main" id="{03DC3F0B-23FB-C8CC-3804-D38C26C409D7}"/>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未来计划</a:t>
            </a:r>
          </a:p>
        </p:txBody>
      </p:sp>
      <p:cxnSp>
        <p:nvCxnSpPr>
          <p:cNvPr id="15" name="直接连接符 14">
            <a:extLst>
              <a:ext uri="{FF2B5EF4-FFF2-40B4-BE49-F238E27FC236}">
                <a16:creationId xmlns:a16="http://schemas.microsoft.com/office/drawing/2014/main" id="{6A0C16A2-2B2A-D854-E7BD-F383161EF7F9}"/>
              </a:ext>
            </a:extLst>
          </p:cNvPr>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0065BC0-0D22-0CD2-4B0F-20519615785A}"/>
              </a:ext>
            </a:extLst>
          </p:cNvPr>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图片 35">
            <a:extLst>
              <a:ext uri="{FF2B5EF4-FFF2-40B4-BE49-F238E27FC236}">
                <a16:creationId xmlns:a16="http://schemas.microsoft.com/office/drawing/2014/main" id="{B958CCC8-A3B9-02AC-A622-A9A8D76280ED}"/>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37639" b="32740"/>
          <a:stretch>
            <a:fillRect/>
          </a:stretch>
        </p:blipFill>
        <p:spPr>
          <a:xfrm>
            <a:off x="447070" y="71021"/>
            <a:ext cx="2337710" cy="692460"/>
          </a:xfrm>
          <a:prstGeom prst="rect">
            <a:avLst/>
          </a:prstGeom>
        </p:spPr>
      </p:pic>
      <p:sp>
        <p:nvSpPr>
          <p:cNvPr id="5" name="灯片编号占位符 4">
            <a:extLst>
              <a:ext uri="{FF2B5EF4-FFF2-40B4-BE49-F238E27FC236}">
                <a16:creationId xmlns:a16="http://schemas.microsoft.com/office/drawing/2014/main" id="{D09A5384-826C-D07A-B019-C73B03CA9BB9}"/>
              </a:ext>
            </a:extLst>
          </p:cNvPr>
          <p:cNvSpPr>
            <a:spLocks noGrp="1"/>
          </p:cNvSpPr>
          <p:nvPr>
            <p:ph type="sldNum" sz="quarter" idx="12"/>
          </p:nvPr>
        </p:nvSpPr>
        <p:spPr/>
        <p:txBody>
          <a:bodyPr/>
          <a:lstStyle/>
          <a:p>
            <a:fld id="{A8537B7A-7510-410A-AA53-45D600DA0276}" type="slidenum">
              <a:rPr lang="zh-CN" altLang="en-US" smtClean="0"/>
              <a:t>11</a:t>
            </a:fld>
            <a:endParaRPr lang="zh-CN" altLang="en-US" dirty="0"/>
          </a:p>
        </p:txBody>
      </p:sp>
      <p:sp>
        <p:nvSpPr>
          <p:cNvPr id="3" name="文本框 2">
            <a:extLst>
              <a:ext uri="{FF2B5EF4-FFF2-40B4-BE49-F238E27FC236}">
                <a16:creationId xmlns:a16="http://schemas.microsoft.com/office/drawing/2014/main" id="{E328F255-62F7-AD89-977F-DFCC26B2FD08}"/>
              </a:ext>
            </a:extLst>
          </p:cNvPr>
          <p:cNvSpPr txBox="1"/>
          <p:nvPr/>
        </p:nvSpPr>
        <p:spPr>
          <a:xfrm>
            <a:off x="104595" y="892426"/>
            <a:ext cx="9228707" cy="369332"/>
          </a:xfrm>
          <a:prstGeom prst="rect">
            <a:avLst/>
          </a:prstGeom>
          <a:noFill/>
        </p:spPr>
        <p:txBody>
          <a:bodyPr wrap="square">
            <a:spAutoFit/>
          </a:bodyPr>
          <a:lstStyle/>
          <a:p>
            <a:r>
              <a:rPr lang="en-US" altLang="zh-CN" b="1" dirty="0"/>
              <a:t>Widespread tissue-specific expression of TEs in somatic cells.</a:t>
            </a:r>
            <a:endParaRPr lang="zh-CN" altLang="en-US" b="1" dirty="0"/>
          </a:p>
        </p:txBody>
      </p:sp>
      <p:pic>
        <p:nvPicPr>
          <p:cNvPr id="4" name="图片 3">
            <a:extLst>
              <a:ext uri="{FF2B5EF4-FFF2-40B4-BE49-F238E27FC236}">
                <a16:creationId xmlns:a16="http://schemas.microsoft.com/office/drawing/2014/main" id="{07A69834-0F6D-4491-4276-C1902163267D}"/>
              </a:ext>
            </a:extLst>
          </p:cNvPr>
          <p:cNvPicPr>
            <a:picLocks noChangeAspect="1"/>
          </p:cNvPicPr>
          <p:nvPr/>
        </p:nvPicPr>
        <p:blipFill>
          <a:blip r:embed="rId4"/>
          <a:stretch>
            <a:fillRect/>
          </a:stretch>
        </p:blipFill>
        <p:spPr>
          <a:xfrm>
            <a:off x="252035" y="1438314"/>
            <a:ext cx="8308262" cy="4918036"/>
          </a:xfrm>
          <a:prstGeom prst="rect">
            <a:avLst/>
          </a:prstGeom>
        </p:spPr>
      </p:pic>
      <p:sp>
        <p:nvSpPr>
          <p:cNvPr id="11" name="文本框 10">
            <a:extLst>
              <a:ext uri="{FF2B5EF4-FFF2-40B4-BE49-F238E27FC236}">
                <a16:creationId xmlns:a16="http://schemas.microsoft.com/office/drawing/2014/main" id="{04DF8726-5512-160C-19F6-183882E3047E}"/>
              </a:ext>
            </a:extLst>
          </p:cNvPr>
          <p:cNvSpPr txBox="1"/>
          <p:nvPr/>
        </p:nvSpPr>
        <p:spPr>
          <a:xfrm>
            <a:off x="8633429" y="1435128"/>
            <a:ext cx="3306536" cy="4278094"/>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apple-system"/>
              </a:rPr>
              <a:t>使用描述</a:t>
            </a:r>
            <a:r>
              <a:rPr lang="en-US" altLang="zh-CN" sz="1600" b="0" i="0" dirty="0">
                <a:effectLst/>
                <a:latin typeface="-apple-system"/>
              </a:rPr>
              <a:t>20</a:t>
            </a:r>
            <a:r>
              <a:rPr lang="zh-CN" altLang="en-US" sz="1600" b="0" i="0" dirty="0">
                <a:effectLst/>
                <a:latin typeface="-apple-system"/>
              </a:rPr>
              <a:t>个小鼠器官的</a:t>
            </a:r>
            <a:r>
              <a:rPr lang="en-US" altLang="zh-CN" sz="1600" b="0" i="0" dirty="0">
                <a:effectLst/>
                <a:latin typeface="-apple-system"/>
              </a:rPr>
              <a:t>Tabula </a:t>
            </a:r>
            <a:r>
              <a:rPr lang="en-US" altLang="zh-CN" sz="1600" b="0" i="0" dirty="0" err="1">
                <a:effectLst/>
                <a:latin typeface="-apple-system"/>
              </a:rPr>
              <a:t>Muris</a:t>
            </a:r>
            <a:r>
              <a:rPr lang="zh-CN" altLang="en-US" sz="1600" b="0" i="0" dirty="0">
                <a:effectLst/>
                <a:latin typeface="-apple-system"/>
              </a:rPr>
              <a:t>大规模</a:t>
            </a:r>
            <a:r>
              <a:rPr lang="en-US" altLang="zh-CN" sz="1600" b="0" i="0" dirty="0" err="1">
                <a:effectLst/>
                <a:latin typeface="-apple-system"/>
              </a:rPr>
              <a:t>scRNA</a:t>
            </a:r>
            <a:r>
              <a:rPr lang="en-US" altLang="zh-CN" sz="1600" b="0" i="0" dirty="0">
                <a:effectLst/>
                <a:latin typeface="-apple-system"/>
              </a:rPr>
              <a:t>-seq</a:t>
            </a:r>
            <a:r>
              <a:rPr lang="zh-CN" altLang="en-US" sz="1600" b="0" i="0" dirty="0">
                <a:effectLst/>
                <a:latin typeface="-apple-system"/>
              </a:rPr>
              <a:t>数据集测量了体细胞中的</a:t>
            </a:r>
            <a:r>
              <a:rPr lang="en-US" altLang="zh-CN" sz="1600" b="0" i="0" dirty="0">
                <a:effectLst/>
                <a:latin typeface="-apple-system"/>
              </a:rPr>
              <a:t>TE</a:t>
            </a:r>
            <a:r>
              <a:rPr lang="zh-CN" altLang="en-US" sz="1600" b="0" i="0" dirty="0">
                <a:effectLst/>
                <a:latin typeface="-apple-system"/>
              </a:rPr>
              <a:t>表达</a:t>
            </a:r>
            <a:r>
              <a:rPr lang="en-US" altLang="zh-CN" sz="1600" b="0" i="0" dirty="0">
                <a:effectLst/>
                <a:latin typeface="-apple-system"/>
              </a:rPr>
              <a:t>.</a:t>
            </a:r>
          </a:p>
          <a:p>
            <a:pPr marL="285750" indent="-285750">
              <a:buFont typeface="Arial" panose="020B0604020202020204" pitchFamily="34" charset="0"/>
              <a:buChar char="•"/>
            </a:pPr>
            <a:endParaRPr lang="en-US" altLang="zh-CN" sz="1600" b="0" i="0" dirty="0">
              <a:effectLst/>
              <a:latin typeface="-apple-system"/>
            </a:endParaRPr>
          </a:p>
          <a:p>
            <a:pPr marL="285750" indent="-285750">
              <a:buFont typeface="Arial" panose="020B0604020202020204" pitchFamily="34" charset="0"/>
              <a:buChar char="•"/>
            </a:pPr>
            <a:r>
              <a:rPr lang="zh-CN" altLang="en-US" sz="1600" b="0" i="0" dirty="0">
                <a:effectLst/>
                <a:latin typeface="-apple-system"/>
              </a:rPr>
              <a:t>我们的分析鉴定了总共</a:t>
            </a:r>
            <a:r>
              <a:rPr lang="en-US" altLang="zh-CN" sz="1600" b="0" i="0" dirty="0">
                <a:effectLst/>
                <a:latin typeface="-apple-system"/>
              </a:rPr>
              <a:t>130</a:t>
            </a:r>
            <a:r>
              <a:rPr lang="zh-CN" altLang="en-US" sz="1600" b="0" i="0" dirty="0">
                <a:effectLst/>
                <a:latin typeface="-apple-system"/>
              </a:rPr>
              <a:t>个在不同细胞类型中特异性表达的</a:t>
            </a:r>
            <a:r>
              <a:rPr lang="en-US" altLang="zh-CN" sz="1600" b="0" i="0" dirty="0">
                <a:effectLst/>
                <a:latin typeface="-apple-system"/>
              </a:rPr>
              <a:t>TE</a:t>
            </a:r>
            <a:r>
              <a:rPr lang="zh-CN" altLang="en-US" sz="1600" b="0" i="0" dirty="0">
                <a:effectLst/>
                <a:latin typeface="-apple-system"/>
              </a:rPr>
              <a:t>（图</a:t>
            </a:r>
            <a:r>
              <a:rPr lang="en-US" altLang="zh-CN" sz="1600" b="0" i="0" dirty="0">
                <a:effectLst/>
                <a:latin typeface="-apple-system"/>
              </a:rPr>
              <a:t>4 b</a:t>
            </a:r>
            <a:r>
              <a:rPr lang="zh-CN" altLang="en-US" sz="1600" b="0" i="0" dirty="0">
                <a:effectLst/>
                <a:latin typeface="-apple-system"/>
              </a:rPr>
              <a:t>和补充图</a:t>
            </a:r>
            <a:r>
              <a:rPr lang="en-US" altLang="zh-CN" sz="1600" b="0" i="0" dirty="0">
                <a:effectLst/>
                <a:latin typeface="-apple-system"/>
              </a:rPr>
              <a:t>6a</a:t>
            </a:r>
            <a:r>
              <a:rPr lang="zh-CN" altLang="en-US" sz="1600" b="0" i="0" dirty="0">
                <a:effectLst/>
                <a:latin typeface="-apple-system"/>
              </a:rPr>
              <a:t>）。这些关联包括</a:t>
            </a:r>
            <a:r>
              <a:rPr lang="en-US" altLang="zh-CN" sz="1600" b="0" i="0" dirty="0">
                <a:effectLst/>
                <a:latin typeface="-apple-system"/>
              </a:rPr>
              <a:t>LINE 1</a:t>
            </a:r>
            <a:r>
              <a:rPr lang="zh-CN" altLang="en-US" sz="1600" b="0" i="0" dirty="0">
                <a:effectLst/>
                <a:latin typeface="-apple-system"/>
              </a:rPr>
              <a:t>元件在脑细胞中的预期表达，其中许多</a:t>
            </a:r>
            <a:r>
              <a:rPr lang="en-US" altLang="zh-CN" sz="1600" b="0" i="0" dirty="0">
                <a:effectLst/>
                <a:latin typeface="-apple-system"/>
              </a:rPr>
              <a:t>L1</a:t>
            </a:r>
            <a:r>
              <a:rPr lang="zh-CN" altLang="en-US" sz="1600" b="0" i="0" dirty="0">
                <a:effectLst/>
                <a:latin typeface="-apple-system"/>
              </a:rPr>
              <a:t>家族成员如</a:t>
            </a:r>
            <a:r>
              <a:rPr lang="en-US" altLang="zh-CN" sz="1600" b="0" i="0" dirty="0">
                <a:effectLst/>
                <a:latin typeface="-apple-system"/>
              </a:rPr>
              <a:t>L1 </a:t>
            </a:r>
            <a:r>
              <a:rPr lang="en-US" altLang="zh-CN" sz="1600" b="0" i="0" dirty="0" err="1">
                <a:effectLst/>
                <a:latin typeface="-apple-system"/>
              </a:rPr>
              <a:t>MEh</a:t>
            </a:r>
            <a:r>
              <a:rPr lang="zh-CN" altLang="en-US" sz="1600" b="0" i="0" dirty="0">
                <a:effectLst/>
                <a:latin typeface="-apple-system"/>
              </a:rPr>
              <a:t>、</a:t>
            </a:r>
            <a:r>
              <a:rPr lang="en-US" altLang="zh-CN" sz="1600" b="0" i="0" dirty="0">
                <a:effectLst/>
                <a:latin typeface="-apple-system"/>
              </a:rPr>
              <a:t>L1 M</a:t>
            </a:r>
            <a:r>
              <a:rPr lang="zh-CN" altLang="en-US" sz="1600" b="0" i="0" dirty="0">
                <a:effectLst/>
                <a:latin typeface="-apple-system"/>
              </a:rPr>
              <a:t>、</a:t>
            </a:r>
            <a:r>
              <a:rPr lang="en-US" altLang="zh-CN" sz="1600" b="0" i="0" dirty="0">
                <a:effectLst/>
                <a:latin typeface="-apple-system"/>
              </a:rPr>
              <a:t>L1 MC 4a</a:t>
            </a:r>
            <a:r>
              <a:rPr lang="zh-CN" altLang="en-US" sz="1600" b="0" i="0" dirty="0">
                <a:effectLst/>
                <a:latin typeface="-apple-system"/>
              </a:rPr>
              <a:t>、</a:t>
            </a:r>
            <a:r>
              <a:rPr lang="en-US" altLang="zh-CN" sz="1600" b="0" i="0" dirty="0">
                <a:effectLst/>
                <a:latin typeface="-apple-system"/>
              </a:rPr>
              <a:t>L1 MA 7</a:t>
            </a:r>
            <a:r>
              <a:rPr lang="zh-CN" altLang="en-US" sz="1600" b="0" i="0" dirty="0">
                <a:effectLst/>
                <a:latin typeface="-apple-system"/>
              </a:rPr>
              <a:t>和</a:t>
            </a:r>
            <a:r>
              <a:rPr lang="en-US" altLang="zh-CN" sz="1600" b="0" i="0" dirty="0">
                <a:effectLst/>
                <a:latin typeface="-apple-system"/>
              </a:rPr>
              <a:t>L1 P5</a:t>
            </a:r>
            <a:r>
              <a:rPr lang="zh-CN" altLang="en-US" sz="1600" b="0" i="0" dirty="0">
                <a:effectLst/>
                <a:latin typeface="-apple-system"/>
              </a:rPr>
              <a:t>元件在少突胶质细胞或小胶质细胞中特异性表达。我们还分别在</a:t>
            </a:r>
            <a:r>
              <a:rPr lang="en-US" altLang="zh-CN" sz="1600" b="0" i="0" dirty="0">
                <a:effectLst/>
                <a:latin typeface="-apple-system"/>
              </a:rPr>
              <a:t>B</a:t>
            </a:r>
            <a:r>
              <a:rPr lang="zh-CN" altLang="en-US" sz="1600" b="0" i="0" dirty="0">
                <a:effectLst/>
                <a:latin typeface="-apple-system"/>
              </a:rPr>
              <a:t>细胞、</a:t>
            </a:r>
            <a:r>
              <a:rPr lang="en-US" altLang="zh-CN" sz="1600" b="0" i="0" dirty="0">
                <a:effectLst/>
                <a:latin typeface="-apple-system"/>
              </a:rPr>
              <a:t>T</a:t>
            </a:r>
            <a:r>
              <a:rPr lang="zh-CN" altLang="en-US" sz="1600" b="0" i="0" dirty="0">
                <a:effectLst/>
                <a:latin typeface="-apple-system"/>
              </a:rPr>
              <a:t>细胞、</a:t>
            </a:r>
            <a:r>
              <a:rPr lang="en-US" altLang="zh-CN" sz="1600" b="0" i="0" dirty="0">
                <a:effectLst/>
                <a:latin typeface="-apple-system"/>
              </a:rPr>
              <a:t>B</a:t>
            </a:r>
            <a:r>
              <a:rPr lang="zh-CN" altLang="en-US" sz="1600" b="0" i="0" dirty="0">
                <a:effectLst/>
                <a:latin typeface="-apple-system"/>
              </a:rPr>
              <a:t>型胰腺细胞和肝细胞中特异性地发现了</a:t>
            </a:r>
            <a:r>
              <a:rPr lang="en-US" altLang="zh-CN" sz="1600" b="0" i="0" dirty="0">
                <a:effectLst/>
                <a:latin typeface="-apple-system"/>
              </a:rPr>
              <a:t>LTR 58</a:t>
            </a:r>
            <a:r>
              <a:rPr lang="zh-CN" altLang="en-US" sz="1600" b="0" i="0" dirty="0">
                <a:effectLst/>
                <a:latin typeface="-apple-system"/>
              </a:rPr>
              <a:t>、</a:t>
            </a:r>
            <a:r>
              <a:rPr lang="en-US" altLang="zh-CN" sz="1600" b="0" i="0" dirty="0">
                <a:effectLst/>
                <a:latin typeface="-apple-system"/>
              </a:rPr>
              <a:t>MLT 1 EA-int</a:t>
            </a:r>
            <a:r>
              <a:rPr lang="zh-CN" altLang="en-US" sz="1600" b="0" i="0" dirty="0">
                <a:effectLst/>
                <a:latin typeface="-apple-system"/>
              </a:rPr>
              <a:t>、</a:t>
            </a:r>
            <a:r>
              <a:rPr lang="en-US" altLang="zh-CN" sz="1600" b="0" i="0" dirty="0">
                <a:effectLst/>
                <a:latin typeface="-apple-system"/>
              </a:rPr>
              <a:t>MER 110</a:t>
            </a:r>
            <a:r>
              <a:rPr lang="zh-CN" altLang="en-US" sz="1600" b="0" i="0" dirty="0">
                <a:effectLst/>
                <a:latin typeface="-apple-system"/>
              </a:rPr>
              <a:t>和</a:t>
            </a:r>
            <a:r>
              <a:rPr lang="en-US" altLang="zh-CN" sz="1600" b="0" i="0" dirty="0">
                <a:effectLst/>
                <a:latin typeface="-apple-system"/>
              </a:rPr>
              <a:t>RLTR 46</a:t>
            </a:r>
            <a:r>
              <a:rPr lang="zh-CN" altLang="en-US" sz="1600" b="0" i="0" dirty="0">
                <a:effectLst/>
                <a:latin typeface="-apple-system"/>
              </a:rPr>
              <a:t>的表达（图</a:t>
            </a:r>
            <a:r>
              <a:rPr lang="en-US" altLang="zh-CN" sz="1600" b="0" i="0" dirty="0">
                <a:effectLst/>
                <a:latin typeface="-apple-system"/>
              </a:rPr>
              <a:t>4c</a:t>
            </a:r>
            <a:r>
              <a:rPr lang="zh-CN" altLang="en-US" sz="1600" b="0" i="0" dirty="0">
                <a:effectLst/>
                <a:latin typeface="-apple-system"/>
              </a:rPr>
              <a:t>）。</a:t>
            </a:r>
            <a:endParaRPr lang="zh-CN" altLang="en-US" sz="1600" dirty="0"/>
          </a:p>
        </p:txBody>
      </p:sp>
    </p:spTree>
    <p:extLst>
      <p:ext uri="{BB962C8B-B14F-4D97-AF65-F5344CB8AC3E}">
        <p14:creationId xmlns:p14="http://schemas.microsoft.com/office/powerpoint/2010/main" val="1125983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8A992-B20F-DB47-3F42-DDE746FFC31A}"/>
            </a:ext>
          </a:extLst>
        </p:cNvPr>
        <p:cNvGrpSpPr/>
        <p:nvPr/>
      </p:nvGrpSpPr>
      <p:grpSpPr>
        <a:xfrm>
          <a:off x="0" y="0"/>
          <a:ext cx="0" cy="0"/>
          <a:chOff x="0" y="0"/>
          <a:chExt cx="0" cy="0"/>
        </a:xfrm>
      </p:grpSpPr>
      <p:sp>
        <p:nvSpPr>
          <p:cNvPr id="22" name="矩形 4">
            <a:extLst>
              <a:ext uri="{FF2B5EF4-FFF2-40B4-BE49-F238E27FC236}">
                <a16:creationId xmlns:a16="http://schemas.microsoft.com/office/drawing/2014/main" id="{9021C65D-6F75-3810-F6CC-A7C23E731011}"/>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a:extLst>
              <a:ext uri="{FF2B5EF4-FFF2-40B4-BE49-F238E27FC236}">
                <a16:creationId xmlns:a16="http://schemas.microsoft.com/office/drawing/2014/main" id="{0DFF389C-03B8-C3A5-F75E-2662F0F6803F}"/>
              </a:ext>
            </a:extLst>
          </p:cNvPr>
          <p:cNvSpPr/>
          <p:nvPr/>
        </p:nvSpPr>
        <p:spPr>
          <a:xfrm>
            <a:off x="66354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a:extLst>
              <a:ext uri="{FF2B5EF4-FFF2-40B4-BE49-F238E27FC236}">
                <a16:creationId xmlns:a16="http://schemas.microsoft.com/office/drawing/2014/main" id="{309B43AB-6333-4A9E-11B0-4512769FE218}"/>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0C0C13DF-4F6A-0BC4-C658-64CE393EAB84}"/>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7" name="TextBox 7">
            <a:extLst>
              <a:ext uri="{FF2B5EF4-FFF2-40B4-BE49-F238E27FC236}">
                <a16:creationId xmlns:a16="http://schemas.microsoft.com/office/drawing/2014/main" id="{6CA5C239-9035-CC4F-FC53-19994BCEBF4B}"/>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相关工作</a:t>
            </a:r>
          </a:p>
        </p:txBody>
      </p:sp>
      <p:sp>
        <p:nvSpPr>
          <p:cNvPr id="28" name="TextBox 9">
            <a:extLst>
              <a:ext uri="{FF2B5EF4-FFF2-40B4-BE49-F238E27FC236}">
                <a16:creationId xmlns:a16="http://schemas.microsoft.com/office/drawing/2014/main" id="{06948140-C9B1-D22F-0940-F4C17ACC3216}"/>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研究挑战</a:t>
            </a:r>
          </a:p>
        </p:txBody>
      </p:sp>
      <p:sp>
        <p:nvSpPr>
          <p:cNvPr id="29" name="TextBox 10">
            <a:extLst>
              <a:ext uri="{FF2B5EF4-FFF2-40B4-BE49-F238E27FC236}">
                <a16:creationId xmlns:a16="http://schemas.microsoft.com/office/drawing/2014/main" id="{36BD804D-B59F-5ADE-354F-B1EE157DEDA9}"/>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研究思路</a:t>
            </a:r>
          </a:p>
        </p:txBody>
      </p:sp>
      <p:sp>
        <p:nvSpPr>
          <p:cNvPr id="30" name="TextBox 11">
            <a:extLst>
              <a:ext uri="{FF2B5EF4-FFF2-40B4-BE49-F238E27FC236}">
                <a16:creationId xmlns:a16="http://schemas.microsoft.com/office/drawing/2014/main" id="{C6A47F84-2CCE-2611-2568-3FEC5CD62ACC}"/>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未来计划</a:t>
            </a:r>
          </a:p>
        </p:txBody>
      </p:sp>
      <p:cxnSp>
        <p:nvCxnSpPr>
          <p:cNvPr id="15" name="直接连接符 14">
            <a:extLst>
              <a:ext uri="{FF2B5EF4-FFF2-40B4-BE49-F238E27FC236}">
                <a16:creationId xmlns:a16="http://schemas.microsoft.com/office/drawing/2014/main" id="{0F6E2865-A29C-44AE-6B89-5CF14D1C9DCE}"/>
              </a:ext>
            </a:extLst>
          </p:cNvPr>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B4C72C2-EE52-DC8C-C2B7-2EEF6B72C8F7}"/>
              </a:ext>
            </a:extLst>
          </p:cNvPr>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图片 35">
            <a:extLst>
              <a:ext uri="{FF2B5EF4-FFF2-40B4-BE49-F238E27FC236}">
                <a16:creationId xmlns:a16="http://schemas.microsoft.com/office/drawing/2014/main" id="{F9FBBE01-26C3-AD2E-FB4F-1D9F225D6437}"/>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37639" b="32740"/>
          <a:stretch>
            <a:fillRect/>
          </a:stretch>
        </p:blipFill>
        <p:spPr>
          <a:xfrm>
            <a:off x="447070" y="71021"/>
            <a:ext cx="2337710" cy="692460"/>
          </a:xfrm>
          <a:prstGeom prst="rect">
            <a:avLst/>
          </a:prstGeom>
        </p:spPr>
      </p:pic>
      <p:sp>
        <p:nvSpPr>
          <p:cNvPr id="5" name="灯片编号占位符 4">
            <a:extLst>
              <a:ext uri="{FF2B5EF4-FFF2-40B4-BE49-F238E27FC236}">
                <a16:creationId xmlns:a16="http://schemas.microsoft.com/office/drawing/2014/main" id="{AE3A52B5-5B6D-C282-0F72-B385A9B7EB2E}"/>
              </a:ext>
            </a:extLst>
          </p:cNvPr>
          <p:cNvSpPr>
            <a:spLocks noGrp="1"/>
          </p:cNvSpPr>
          <p:nvPr>
            <p:ph type="sldNum" sz="quarter" idx="12"/>
          </p:nvPr>
        </p:nvSpPr>
        <p:spPr/>
        <p:txBody>
          <a:bodyPr/>
          <a:lstStyle/>
          <a:p>
            <a:fld id="{A8537B7A-7510-410A-AA53-45D600DA0276}" type="slidenum">
              <a:rPr lang="zh-CN" altLang="en-US" smtClean="0"/>
              <a:t>12</a:t>
            </a:fld>
            <a:endParaRPr lang="zh-CN" altLang="en-US"/>
          </a:p>
        </p:txBody>
      </p:sp>
      <p:sp>
        <p:nvSpPr>
          <p:cNvPr id="3" name="文本框 2">
            <a:extLst>
              <a:ext uri="{FF2B5EF4-FFF2-40B4-BE49-F238E27FC236}">
                <a16:creationId xmlns:a16="http://schemas.microsoft.com/office/drawing/2014/main" id="{2B103A7A-36BA-B2E7-2E77-8A809F68BD27}"/>
              </a:ext>
            </a:extLst>
          </p:cNvPr>
          <p:cNvSpPr txBox="1"/>
          <p:nvPr/>
        </p:nvSpPr>
        <p:spPr>
          <a:xfrm>
            <a:off x="104595" y="892426"/>
            <a:ext cx="9228707" cy="369332"/>
          </a:xfrm>
          <a:prstGeom prst="rect">
            <a:avLst/>
          </a:prstGeom>
          <a:noFill/>
        </p:spPr>
        <p:txBody>
          <a:bodyPr wrap="square">
            <a:spAutoFit/>
          </a:bodyPr>
          <a:lstStyle/>
          <a:p>
            <a:r>
              <a:rPr lang="en-US" altLang="zh-CN" b="1" dirty="0"/>
              <a:t>Widespread tissue-specific expression of TEs in somatic cells.</a:t>
            </a:r>
            <a:endParaRPr lang="zh-CN" altLang="en-US" b="1" dirty="0"/>
          </a:p>
        </p:txBody>
      </p:sp>
      <p:pic>
        <p:nvPicPr>
          <p:cNvPr id="7" name="图片 6">
            <a:extLst>
              <a:ext uri="{FF2B5EF4-FFF2-40B4-BE49-F238E27FC236}">
                <a16:creationId xmlns:a16="http://schemas.microsoft.com/office/drawing/2014/main" id="{4BC0465B-AC61-EC18-AA03-462797603C6A}"/>
              </a:ext>
            </a:extLst>
          </p:cNvPr>
          <p:cNvPicPr>
            <a:picLocks noChangeAspect="1"/>
          </p:cNvPicPr>
          <p:nvPr/>
        </p:nvPicPr>
        <p:blipFill>
          <a:blip r:embed="rId4"/>
          <a:stretch>
            <a:fillRect/>
          </a:stretch>
        </p:blipFill>
        <p:spPr>
          <a:xfrm>
            <a:off x="33126" y="1353048"/>
            <a:ext cx="8577474" cy="3450311"/>
          </a:xfrm>
          <a:prstGeom prst="rect">
            <a:avLst/>
          </a:prstGeom>
        </p:spPr>
      </p:pic>
      <p:sp>
        <p:nvSpPr>
          <p:cNvPr id="6" name="文本框 5">
            <a:extLst>
              <a:ext uri="{FF2B5EF4-FFF2-40B4-BE49-F238E27FC236}">
                <a16:creationId xmlns:a16="http://schemas.microsoft.com/office/drawing/2014/main" id="{80D7F39F-DC69-10C9-564C-846AB41063BE}"/>
              </a:ext>
            </a:extLst>
          </p:cNvPr>
          <p:cNvSpPr txBox="1"/>
          <p:nvPr/>
        </p:nvSpPr>
        <p:spPr>
          <a:xfrm>
            <a:off x="8480349" y="1383588"/>
            <a:ext cx="3553689" cy="4616648"/>
          </a:xfrm>
          <a:prstGeom prst="rect">
            <a:avLst/>
          </a:prstGeom>
          <a:noFill/>
        </p:spPr>
        <p:txBody>
          <a:bodyPr wrap="square">
            <a:spAutoFit/>
          </a:bodyPr>
          <a:lstStyle/>
          <a:p>
            <a:pPr marL="285750" indent="-285750" algn="l">
              <a:buFont typeface="Arial" panose="020B0604020202020204" pitchFamily="34" charset="0"/>
              <a:buChar char="•"/>
            </a:pPr>
            <a:r>
              <a:rPr lang="en-US" altLang="zh-CN" sz="1400" b="0" i="0" dirty="0">
                <a:effectLst/>
                <a:latin typeface="-apple-system"/>
              </a:rPr>
              <a:t>TE</a:t>
            </a:r>
            <a:r>
              <a:rPr lang="zh-CN" altLang="en-US" sz="1400" b="0" i="0" dirty="0">
                <a:effectLst/>
                <a:latin typeface="-apple-system"/>
              </a:rPr>
              <a:t>表达受染色质修饰和转录因子（</a:t>
            </a:r>
            <a:r>
              <a:rPr lang="en-US" altLang="zh-CN" sz="1400" b="0" i="0" dirty="0">
                <a:effectLst/>
                <a:latin typeface="-apple-system"/>
              </a:rPr>
              <a:t>TF</a:t>
            </a:r>
            <a:r>
              <a:rPr lang="zh-CN" altLang="en-US" sz="1400" b="0" i="0" dirty="0">
                <a:effectLst/>
                <a:latin typeface="-apple-system"/>
              </a:rPr>
              <a:t>）调节，因此，我们想知道我们是否可以从大规模</a:t>
            </a:r>
            <a:r>
              <a:rPr lang="en-US" altLang="zh-CN" sz="1400" b="0" i="0" dirty="0" err="1">
                <a:effectLst/>
                <a:latin typeface="-apple-system"/>
              </a:rPr>
              <a:t>scRNA</a:t>
            </a:r>
            <a:r>
              <a:rPr lang="en-US" altLang="zh-CN" sz="1400" b="0" i="0" dirty="0">
                <a:effectLst/>
                <a:latin typeface="-apple-system"/>
              </a:rPr>
              <a:t>-seq</a:t>
            </a:r>
            <a:r>
              <a:rPr lang="zh-CN" altLang="en-US" sz="1400" b="0" i="0" dirty="0">
                <a:effectLst/>
                <a:latin typeface="-apple-system"/>
              </a:rPr>
              <a:t>数据中推断</a:t>
            </a:r>
            <a:r>
              <a:rPr lang="en-US" altLang="zh-CN" sz="1400" b="0" i="0" dirty="0">
                <a:effectLst/>
                <a:latin typeface="-apple-system"/>
              </a:rPr>
              <a:t>TF</a:t>
            </a:r>
            <a:r>
              <a:rPr lang="zh-CN" altLang="en-US" sz="1400" b="0" i="0" dirty="0">
                <a:effectLst/>
                <a:latin typeface="-apple-system"/>
              </a:rPr>
              <a:t>和</a:t>
            </a:r>
            <a:r>
              <a:rPr lang="en-US" altLang="zh-CN" sz="1400" b="0" i="0" dirty="0">
                <a:effectLst/>
                <a:latin typeface="-apple-system"/>
              </a:rPr>
              <a:t>TE</a:t>
            </a:r>
            <a:r>
              <a:rPr lang="zh-CN" altLang="en-US" sz="1400" b="0" i="0" dirty="0">
                <a:effectLst/>
                <a:latin typeface="-apple-system"/>
              </a:rPr>
              <a:t>之间的调控网络</a:t>
            </a:r>
            <a:r>
              <a:rPr lang="zh-CN" altLang="en-US" sz="1400" dirty="0">
                <a:latin typeface="-apple-system"/>
              </a:rPr>
              <a:t>。</a:t>
            </a:r>
            <a:endParaRPr lang="en-US" altLang="zh-CN" sz="1400" dirty="0">
              <a:latin typeface="-apple-system"/>
            </a:endParaRPr>
          </a:p>
          <a:p>
            <a:pPr marL="285750" indent="-285750" algn="l">
              <a:buFont typeface="Arial" panose="020B0604020202020204" pitchFamily="34" charset="0"/>
              <a:buChar char="•"/>
            </a:pPr>
            <a:r>
              <a:rPr lang="zh-CN" altLang="en-US" sz="1400" b="0" i="0" dirty="0">
                <a:effectLst/>
                <a:latin typeface="-apple-system"/>
              </a:rPr>
              <a:t>共表达关系通常反映了许多具有相关功能的基因协调调控的生物学过程。因此，我们推断，如果</a:t>
            </a:r>
            <a:r>
              <a:rPr lang="en-US" altLang="zh-CN" sz="1400" b="0" i="0" dirty="0">
                <a:effectLst/>
                <a:latin typeface="-apple-system"/>
              </a:rPr>
              <a:t>TE</a:t>
            </a:r>
            <a:r>
              <a:rPr lang="zh-CN" altLang="en-US" sz="1400" b="0" i="0" dirty="0">
                <a:effectLst/>
                <a:latin typeface="-apple-system"/>
              </a:rPr>
              <a:t>由</a:t>
            </a:r>
            <a:r>
              <a:rPr lang="en-US" altLang="zh-CN" sz="1400" b="0" i="0" dirty="0">
                <a:effectLst/>
                <a:latin typeface="-apple-system"/>
              </a:rPr>
              <a:t>TF</a:t>
            </a:r>
            <a:r>
              <a:rPr lang="zh-CN" altLang="en-US" sz="1400" b="0" i="0" dirty="0">
                <a:effectLst/>
                <a:latin typeface="-apple-system"/>
              </a:rPr>
              <a:t>调节，则它们应该共表达。</a:t>
            </a:r>
            <a:endParaRPr lang="en-US" altLang="zh-CN" sz="1400" b="0" i="0" dirty="0">
              <a:effectLst/>
              <a:latin typeface="-apple-system"/>
            </a:endParaRPr>
          </a:p>
          <a:p>
            <a:pPr marL="285750" indent="-285750" algn="l">
              <a:buFont typeface="Arial" panose="020B0604020202020204" pitchFamily="34" charset="0"/>
              <a:buChar char="•"/>
            </a:pPr>
            <a:r>
              <a:rPr lang="zh-CN" altLang="en-US" sz="1400" b="0" i="0" dirty="0">
                <a:effectLst/>
                <a:latin typeface="-apple-system"/>
              </a:rPr>
              <a:t>为了鉴定</a:t>
            </a:r>
            <a:r>
              <a:rPr lang="en-US" altLang="zh-CN" sz="1400" b="0" i="0" dirty="0">
                <a:effectLst/>
                <a:latin typeface="-apple-system"/>
              </a:rPr>
              <a:t>TF-TE</a:t>
            </a:r>
            <a:r>
              <a:rPr lang="zh-CN" altLang="en-US" sz="1400" b="0" i="0" dirty="0">
                <a:effectLst/>
                <a:latin typeface="-apple-system"/>
              </a:rPr>
              <a:t>调节关系，我们进行了共表达分析，并鉴定了神经基因和</a:t>
            </a:r>
            <a:r>
              <a:rPr lang="en-US" altLang="zh-CN" sz="1400" b="0" i="0" dirty="0">
                <a:effectLst/>
                <a:latin typeface="-apple-system"/>
              </a:rPr>
              <a:t>TE</a:t>
            </a:r>
            <a:r>
              <a:rPr lang="zh-CN" altLang="en-US" sz="1400" b="0" i="0" dirty="0">
                <a:effectLst/>
                <a:latin typeface="-apple-system"/>
              </a:rPr>
              <a:t>（</a:t>
            </a:r>
            <a:r>
              <a:rPr lang="en-US" altLang="zh-CN" sz="1400" b="0" i="0" dirty="0">
                <a:effectLst/>
                <a:latin typeface="-apple-system"/>
              </a:rPr>
              <a:t>Sox 2</a:t>
            </a:r>
            <a:r>
              <a:rPr lang="zh-CN" altLang="en-US" sz="1400" b="0" i="0" dirty="0">
                <a:effectLst/>
                <a:latin typeface="-apple-system"/>
              </a:rPr>
              <a:t>和</a:t>
            </a:r>
            <a:r>
              <a:rPr lang="en-US" altLang="zh-CN" sz="1400" b="0" i="0" dirty="0" err="1">
                <a:effectLst/>
                <a:latin typeface="-apple-system"/>
              </a:rPr>
              <a:t>Olig</a:t>
            </a:r>
            <a:r>
              <a:rPr lang="en-US" altLang="zh-CN" sz="1400" b="0" i="0" dirty="0">
                <a:effectLst/>
                <a:latin typeface="-apple-system"/>
              </a:rPr>
              <a:t> 1</a:t>
            </a:r>
            <a:r>
              <a:rPr lang="zh-CN" altLang="en-US" sz="1400" b="0" i="0" dirty="0">
                <a:effectLst/>
                <a:latin typeface="-apple-system"/>
              </a:rPr>
              <a:t>）、免疫系统（</a:t>
            </a:r>
            <a:r>
              <a:rPr lang="en-US" altLang="zh-CN" sz="1400" b="0" i="0" dirty="0" err="1">
                <a:effectLst/>
                <a:latin typeface="-apple-system"/>
              </a:rPr>
              <a:t>Cebpe</a:t>
            </a:r>
            <a:r>
              <a:rPr lang="zh-CN" altLang="en-US" sz="1400" b="0" i="0" dirty="0">
                <a:effectLst/>
                <a:latin typeface="-apple-system"/>
              </a:rPr>
              <a:t>、</a:t>
            </a:r>
            <a:r>
              <a:rPr lang="en-US" altLang="zh-CN" sz="1400" b="0" i="0" dirty="0" err="1">
                <a:effectLst/>
                <a:latin typeface="-apple-system"/>
              </a:rPr>
              <a:t>Tcf</a:t>
            </a:r>
            <a:r>
              <a:rPr lang="en-US" altLang="zh-CN" sz="1400" b="0" i="0" dirty="0">
                <a:effectLst/>
                <a:latin typeface="-apple-system"/>
              </a:rPr>
              <a:t> 7</a:t>
            </a:r>
            <a:r>
              <a:rPr lang="zh-CN" altLang="en-US" sz="1400" b="0" i="0" dirty="0">
                <a:effectLst/>
                <a:latin typeface="-apple-system"/>
              </a:rPr>
              <a:t>、</a:t>
            </a:r>
            <a:r>
              <a:rPr lang="en-US" altLang="zh-CN" sz="1400" b="0" i="0" dirty="0">
                <a:effectLst/>
                <a:latin typeface="-apple-system"/>
              </a:rPr>
              <a:t>Pax 5</a:t>
            </a:r>
            <a:r>
              <a:rPr lang="zh-CN" altLang="en-US" sz="1400" b="0" i="0" dirty="0">
                <a:effectLst/>
                <a:latin typeface="-apple-system"/>
              </a:rPr>
              <a:t>和</a:t>
            </a:r>
            <a:r>
              <a:rPr lang="en-US" altLang="zh-CN" sz="1400" b="0" i="0" dirty="0" err="1">
                <a:effectLst/>
                <a:latin typeface="-apple-system"/>
              </a:rPr>
              <a:t>Sall</a:t>
            </a:r>
            <a:r>
              <a:rPr lang="en-US" altLang="zh-CN" sz="1400" b="0" i="0" dirty="0">
                <a:effectLst/>
                <a:latin typeface="-apple-system"/>
              </a:rPr>
              <a:t> 1</a:t>
            </a:r>
            <a:r>
              <a:rPr lang="zh-CN" altLang="en-US" sz="1400" b="0" i="0" dirty="0">
                <a:effectLst/>
                <a:latin typeface="-apple-system"/>
              </a:rPr>
              <a:t>）、内胚层</a:t>
            </a:r>
            <a:r>
              <a:rPr lang="en-US" altLang="zh-CN" sz="1400" b="0" i="0" dirty="0">
                <a:effectLst/>
                <a:latin typeface="-apple-system"/>
              </a:rPr>
              <a:t>/</a:t>
            </a:r>
            <a:r>
              <a:rPr lang="zh-CN" altLang="en-US" sz="1400" b="0" i="0" dirty="0">
                <a:effectLst/>
                <a:latin typeface="-apple-system"/>
              </a:rPr>
              <a:t>胰腺（</a:t>
            </a:r>
            <a:r>
              <a:rPr lang="en-US" altLang="zh-CN" sz="1400" b="0" i="0" dirty="0" err="1">
                <a:effectLst/>
                <a:latin typeface="-apple-system"/>
              </a:rPr>
              <a:t>Gfi</a:t>
            </a:r>
            <a:r>
              <a:rPr lang="en-US" altLang="zh-CN" sz="1400" b="0" i="0" dirty="0">
                <a:effectLst/>
                <a:latin typeface="-apple-system"/>
              </a:rPr>
              <a:t> 1b</a:t>
            </a:r>
            <a:r>
              <a:rPr lang="zh-CN" altLang="en-US" sz="1400" b="0" i="0" dirty="0">
                <a:effectLst/>
                <a:latin typeface="-apple-system"/>
              </a:rPr>
              <a:t>、</a:t>
            </a:r>
            <a:r>
              <a:rPr lang="en-US" altLang="zh-CN" sz="1400" b="0" i="0" dirty="0" err="1">
                <a:effectLst/>
                <a:latin typeface="-apple-system"/>
              </a:rPr>
              <a:t>Nkx</a:t>
            </a:r>
            <a:r>
              <a:rPr lang="en-US" altLang="zh-CN" sz="1400" b="0" i="0" dirty="0">
                <a:effectLst/>
                <a:latin typeface="-apple-system"/>
              </a:rPr>
              <a:t> 6 -1</a:t>
            </a:r>
            <a:r>
              <a:rPr lang="zh-CN" altLang="en-US" sz="1400" b="0" i="0" dirty="0">
                <a:effectLst/>
                <a:latin typeface="-apple-system"/>
              </a:rPr>
              <a:t>和</a:t>
            </a:r>
            <a:r>
              <a:rPr lang="en-US" altLang="zh-CN" sz="1400" b="0" i="0" dirty="0">
                <a:effectLst/>
                <a:latin typeface="-apple-system"/>
              </a:rPr>
              <a:t>E2 f8</a:t>
            </a:r>
            <a:r>
              <a:rPr lang="zh-CN" altLang="en-US" sz="1400" b="0" i="0" dirty="0">
                <a:effectLst/>
                <a:latin typeface="-apple-system"/>
              </a:rPr>
              <a:t>）以及其他谱系的特异性共聚类。</a:t>
            </a:r>
            <a:r>
              <a:rPr lang="en-US" altLang="zh-CN" sz="1400" b="0" i="0" dirty="0" err="1">
                <a:effectLst/>
                <a:latin typeface="-apple-system"/>
              </a:rPr>
              <a:t>ChIP</a:t>
            </a:r>
            <a:r>
              <a:rPr lang="en-US" altLang="zh-CN" sz="1400" b="0" i="0" dirty="0">
                <a:effectLst/>
                <a:latin typeface="-apple-system"/>
              </a:rPr>
              <a:t>-seq</a:t>
            </a:r>
            <a:r>
              <a:rPr lang="zh-CN" altLang="en-US" sz="1400" b="0" i="0" dirty="0">
                <a:effectLst/>
                <a:latin typeface="-apple-system"/>
              </a:rPr>
              <a:t>数据分析还证明了</a:t>
            </a:r>
            <a:r>
              <a:rPr lang="en-US" altLang="zh-CN" sz="1400" b="0" i="0" dirty="0">
                <a:effectLst/>
                <a:latin typeface="-apple-system"/>
              </a:rPr>
              <a:t>TF TCF 7</a:t>
            </a:r>
            <a:r>
              <a:rPr lang="zh-CN" altLang="en-US" sz="1400" b="0" i="0" dirty="0">
                <a:effectLst/>
                <a:latin typeface="-apple-system"/>
              </a:rPr>
              <a:t>、</a:t>
            </a:r>
            <a:r>
              <a:rPr lang="en-US" altLang="zh-CN" sz="1400" b="0" i="0" dirty="0">
                <a:effectLst/>
                <a:latin typeface="-apple-system"/>
              </a:rPr>
              <a:t>S 0X 2</a:t>
            </a:r>
            <a:r>
              <a:rPr lang="zh-CN" altLang="en-US" sz="1400" b="0" i="0" dirty="0">
                <a:effectLst/>
                <a:latin typeface="-apple-system"/>
              </a:rPr>
              <a:t>和</a:t>
            </a:r>
            <a:r>
              <a:rPr lang="en-US" altLang="zh-CN" sz="1400" b="0" i="0" dirty="0">
                <a:effectLst/>
                <a:latin typeface="-apple-system"/>
              </a:rPr>
              <a:t>TFAP 2C </a:t>
            </a:r>
            <a:r>
              <a:rPr lang="zh-CN" altLang="en-US" sz="1400" b="0" i="0" dirty="0">
                <a:effectLst/>
                <a:latin typeface="-apple-system"/>
              </a:rPr>
              <a:t>分别与</a:t>
            </a:r>
            <a:r>
              <a:rPr lang="en-US" altLang="zh-CN" sz="1400" b="0" i="0" dirty="0">
                <a:effectLst/>
                <a:latin typeface="-apple-system"/>
              </a:rPr>
              <a:t>RLTR 10 D2</a:t>
            </a:r>
            <a:r>
              <a:rPr lang="zh-CN" altLang="en-US" sz="1400" b="0" i="0" dirty="0">
                <a:effectLst/>
                <a:latin typeface="-apple-system"/>
              </a:rPr>
              <a:t>、</a:t>
            </a:r>
            <a:r>
              <a:rPr lang="en-US" altLang="zh-CN" sz="1400" b="0" i="0" dirty="0">
                <a:effectLst/>
                <a:latin typeface="-apple-system"/>
              </a:rPr>
              <a:t>RLTR 13 F</a:t>
            </a:r>
            <a:r>
              <a:rPr lang="zh-CN" altLang="en-US" sz="1400" b="0" i="0" dirty="0">
                <a:effectLst/>
                <a:latin typeface="-apple-system"/>
              </a:rPr>
              <a:t>和</a:t>
            </a:r>
            <a:r>
              <a:rPr lang="en-US" altLang="zh-CN" sz="1400" b="0" i="0" dirty="0">
                <a:effectLst/>
                <a:latin typeface="-apple-system"/>
              </a:rPr>
              <a:t>RLTR 13 D5 TE</a:t>
            </a:r>
            <a:r>
              <a:rPr lang="zh-CN" altLang="en-US" sz="1400" b="0" i="0" dirty="0">
                <a:effectLst/>
                <a:latin typeface="-apple-system"/>
              </a:rPr>
              <a:t>的结合（图</a:t>
            </a:r>
            <a:r>
              <a:rPr lang="en-US" altLang="zh-CN" sz="1400" b="0" i="0" dirty="0">
                <a:effectLst/>
                <a:latin typeface="-apple-system"/>
              </a:rPr>
              <a:t>4f</a:t>
            </a:r>
            <a:r>
              <a:rPr lang="zh-CN" altLang="en-US" sz="1400" b="0" i="0" dirty="0">
                <a:effectLst/>
                <a:latin typeface="-apple-system"/>
              </a:rPr>
              <a:t>）。这些结果突出了</a:t>
            </a:r>
            <a:r>
              <a:rPr lang="en-US" altLang="zh-CN" sz="1400" b="0" i="0" dirty="0">
                <a:effectLst/>
                <a:latin typeface="-apple-system"/>
              </a:rPr>
              <a:t>TE</a:t>
            </a:r>
            <a:r>
              <a:rPr lang="zh-CN" altLang="en-US" sz="1400" b="0" i="0" dirty="0">
                <a:effectLst/>
                <a:latin typeface="-apple-system"/>
              </a:rPr>
              <a:t>和</a:t>
            </a:r>
            <a:r>
              <a:rPr lang="en-US" altLang="zh-CN" sz="1400" b="0" i="0" dirty="0">
                <a:effectLst/>
                <a:latin typeface="-apple-system"/>
              </a:rPr>
              <a:t>TF</a:t>
            </a:r>
            <a:r>
              <a:rPr lang="zh-CN" altLang="en-US" sz="1400" b="0" i="0" dirty="0">
                <a:effectLst/>
                <a:latin typeface="-apple-system"/>
              </a:rPr>
              <a:t>活性之间的深层联系，表明这些</a:t>
            </a:r>
            <a:r>
              <a:rPr lang="en-US" altLang="zh-CN" sz="1400" b="0" i="0" dirty="0">
                <a:effectLst/>
                <a:latin typeface="-apple-system"/>
              </a:rPr>
              <a:t>TF</a:t>
            </a:r>
            <a:r>
              <a:rPr lang="zh-CN" altLang="en-US" sz="1400" b="0" i="0" dirty="0">
                <a:effectLst/>
                <a:latin typeface="-apple-system"/>
              </a:rPr>
              <a:t>可能负责激活相应细胞类型中的</a:t>
            </a:r>
            <a:r>
              <a:rPr lang="en-US" altLang="zh-CN" sz="1400" b="0" i="0" dirty="0">
                <a:effectLst/>
                <a:latin typeface="-apple-system"/>
              </a:rPr>
              <a:t>TE</a:t>
            </a:r>
            <a:r>
              <a:rPr lang="zh-CN" altLang="en-US" sz="1400" b="0" i="0" dirty="0">
                <a:effectLst/>
                <a:latin typeface="-apple-system"/>
              </a:rPr>
              <a:t>。</a:t>
            </a:r>
          </a:p>
          <a:p>
            <a:br>
              <a:rPr lang="zh-CN" altLang="en-US" sz="1400" b="0" i="0" dirty="0">
                <a:effectLst/>
                <a:latin typeface="-apple-system"/>
              </a:rPr>
            </a:br>
            <a:endParaRPr lang="zh-CN" altLang="en-US" sz="1400" dirty="0"/>
          </a:p>
        </p:txBody>
      </p:sp>
      <p:sp>
        <p:nvSpPr>
          <p:cNvPr id="9" name="文本框 8">
            <a:extLst>
              <a:ext uri="{FF2B5EF4-FFF2-40B4-BE49-F238E27FC236}">
                <a16:creationId xmlns:a16="http://schemas.microsoft.com/office/drawing/2014/main" id="{9D835C83-FC0A-138C-EA0F-7D23CAB8D4CD}"/>
              </a:ext>
            </a:extLst>
          </p:cNvPr>
          <p:cNvSpPr txBox="1"/>
          <p:nvPr/>
        </p:nvSpPr>
        <p:spPr>
          <a:xfrm>
            <a:off x="837462" y="4740760"/>
            <a:ext cx="6323238" cy="307777"/>
          </a:xfrm>
          <a:prstGeom prst="rect">
            <a:avLst/>
          </a:prstGeom>
          <a:noFill/>
        </p:spPr>
        <p:txBody>
          <a:bodyPr wrap="square">
            <a:spAutoFit/>
          </a:bodyPr>
          <a:lstStyle/>
          <a:p>
            <a:r>
              <a:rPr lang="en-US" altLang="zh-CN" sz="1400" b="0" i="0" dirty="0">
                <a:effectLst/>
                <a:latin typeface="-apple-system"/>
              </a:rPr>
              <a:t>TF</a:t>
            </a:r>
            <a:r>
              <a:rPr lang="zh-CN" altLang="en-US" sz="1400" b="0" i="0" dirty="0">
                <a:effectLst/>
                <a:latin typeface="-apple-system"/>
              </a:rPr>
              <a:t>和</a:t>
            </a:r>
            <a:r>
              <a:rPr lang="en-US" altLang="zh-CN" sz="1400" b="0" i="0" dirty="0">
                <a:effectLst/>
                <a:latin typeface="-apple-system"/>
              </a:rPr>
              <a:t>TE</a:t>
            </a:r>
            <a:r>
              <a:rPr lang="zh-CN" altLang="en-US" sz="1400" b="0" i="0" dirty="0">
                <a:effectLst/>
                <a:latin typeface="-apple-system"/>
              </a:rPr>
              <a:t>的共表达的相关热图</a:t>
            </a:r>
            <a:endParaRPr lang="zh-CN" altLang="en-US" sz="1400" dirty="0"/>
          </a:p>
        </p:txBody>
      </p:sp>
    </p:spTree>
    <p:extLst>
      <p:ext uri="{BB962C8B-B14F-4D97-AF65-F5344CB8AC3E}">
        <p14:creationId xmlns:p14="http://schemas.microsoft.com/office/powerpoint/2010/main" val="1914945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3F81A-E49B-40B1-4FC3-4EE5B47CE059}"/>
            </a:ext>
          </a:extLst>
        </p:cNvPr>
        <p:cNvGrpSpPr/>
        <p:nvPr/>
      </p:nvGrpSpPr>
      <p:grpSpPr>
        <a:xfrm>
          <a:off x="0" y="0"/>
          <a:ext cx="0" cy="0"/>
          <a:chOff x="0" y="0"/>
          <a:chExt cx="0" cy="0"/>
        </a:xfrm>
      </p:grpSpPr>
      <p:sp>
        <p:nvSpPr>
          <p:cNvPr id="22" name="矩形 4">
            <a:extLst>
              <a:ext uri="{FF2B5EF4-FFF2-40B4-BE49-F238E27FC236}">
                <a16:creationId xmlns:a16="http://schemas.microsoft.com/office/drawing/2014/main" id="{6A7BA3C5-8D25-33FA-28C7-2C14AD69E35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a:extLst>
              <a:ext uri="{FF2B5EF4-FFF2-40B4-BE49-F238E27FC236}">
                <a16:creationId xmlns:a16="http://schemas.microsoft.com/office/drawing/2014/main" id="{F427EB4D-21A4-019E-E109-9FEE9D5D1587}"/>
              </a:ext>
            </a:extLst>
          </p:cNvPr>
          <p:cNvSpPr/>
          <p:nvPr/>
        </p:nvSpPr>
        <p:spPr>
          <a:xfrm>
            <a:off x="66354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a:extLst>
              <a:ext uri="{FF2B5EF4-FFF2-40B4-BE49-F238E27FC236}">
                <a16:creationId xmlns:a16="http://schemas.microsoft.com/office/drawing/2014/main" id="{8433F276-EF7A-1D2D-AC83-40448C9F9342}"/>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393259DC-5F7D-ECA2-8984-E6E2F5EBC45B}"/>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7" name="TextBox 7">
            <a:extLst>
              <a:ext uri="{FF2B5EF4-FFF2-40B4-BE49-F238E27FC236}">
                <a16:creationId xmlns:a16="http://schemas.microsoft.com/office/drawing/2014/main" id="{08FCF0E7-E72A-D156-16B9-BB8A0DC6615B}"/>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相关工作</a:t>
            </a:r>
          </a:p>
        </p:txBody>
      </p:sp>
      <p:sp>
        <p:nvSpPr>
          <p:cNvPr id="28" name="TextBox 9">
            <a:extLst>
              <a:ext uri="{FF2B5EF4-FFF2-40B4-BE49-F238E27FC236}">
                <a16:creationId xmlns:a16="http://schemas.microsoft.com/office/drawing/2014/main" id="{5DBBE0C3-5A1F-A03C-F7F1-644D2B79B9BB}"/>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研究挑战</a:t>
            </a:r>
          </a:p>
        </p:txBody>
      </p:sp>
      <p:sp>
        <p:nvSpPr>
          <p:cNvPr id="29" name="TextBox 10">
            <a:extLst>
              <a:ext uri="{FF2B5EF4-FFF2-40B4-BE49-F238E27FC236}">
                <a16:creationId xmlns:a16="http://schemas.microsoft.com/office/drawing/2014/main" id="{78DFD2AA-B892-6F04-3E72-21FEB3B74B45}"/>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研究思路</a:t>
            </a:r>
          </a:p>
        </p:txBody>
      </p:sp>
      <p:sp>
        <p:nvSpPr>
          <p:cNvPr id="30" name="TextBox 11">
            <a:extLst>
              <a:ext uri="{FF2B5EF4-FFF2-40B4-BE49-F238E27FC236}">
                <a16:creationId xmlns:a16="http://schemas.microsoft.com/office/drawing/2014/main" id="{06BBF2C5-A426-E817-E047-23A7E518DECD}"/>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未来计划</a:t>
            </a:r>
          </a:p>
        </p:txBody>
      </p:sp>
      <p:cxnSp>
        <p:nvCxnSpPr>
          <p:cNvPr id="15" name="直接连接符 14">
            <a:extLst>
              <a:ext uri="{FF2B5EF4-FFF2-40B4-BE49-F238E27FC236}">
                <a16:creationId xmlns:a16="http://schemas.microsoft.com/office/drawing/2014/main" id="{0009D88F-038A-E716-DC38-C719923E4E91}"/>
              </a:ext>
            </a:extLst>
          </p:cNvPr>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68970F9-C071-47DF-F822-58D0E7FD58B3}"/>
              </a:ext>
            </a:extLst>
          </p:cNvPr>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图片 35">
            <a:extLst>
              <a:ext uri="{FF2B5EF4-FFF2-40B4-BE49-F238E27FC236}">
                <a16:creationId xmlns:a16="http://schemas.microsoft.com/office/drawing/2014/main" id="{6DBD7DDA-623F-32A1-7665-4C641CFEAE96}"/>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37639" b="32740"/>
          <a:stretch>
            <a:fillRect/>
          </a:stretch>
        </p:blipFill>
        <p:spPr>
          <a:xfrm>
            <a:off x="447070" y="71021"/>
            <a:ext cx="2337710" cy="692460"/>
          </a:xfrm>
          <a:prstGeom prst="rect">
            <a:avLst/>
          </a:prstGeom>
        </p:spPr>
      </p:pic>
      <p:sp>
        <p:nvSpPr>
          <p:cNvPr id="5" name="灯片编号占位符 4">
            <a:extLst>
              <a:ext uri="{FF2B5EF4-FFF2-40B4-BE49-F238E27FC236}">
                <a16:creationId xmlns:a16="http://schemas.microsoft.com/office/drawing/2014/main" id="{E4BEE4DF-7E41-4BE9-A848-0BF3338F21AE}"/>
              </a:ext>
            </a:extLst>
          </p:cNvPr>
          <p:cNvSpPr>
            <a:spLocks noGrp="1"/>
          </p:cNvSpPr>
          <p:nvPr>
            <p:ph type="sldNum" sz="quarter" idx="12"/>
          </p:nvPr>
        </p:nvSpPr>
        <p:spPr/>
        <p:txBody>
          <a:bodyPr/>
          <a:lstStyle/>
          <a:p>
            <a:fld id="{A8537B7A-7510-410A-AA53-45D600DA0276}" type="slidenum">
              <a:rPr lang="zh-CN" altLang="en-US" smtClean="0"/>
              <a:t>13</a:t>
            </a:fld>
            <a:endParaRPr lang="zh-CN" altLang="en-US"/>
          </a:p>
        </p:txBody>
      </p:sp>
      <p:sp>
        <p:nvSpPr>
          <p:cNvPr id="3" name="文本框 2">
            <a:extLst>
              <a:ext uri="{FF2B5EF4-FFF2-40B4-BE49-F238E27FC236}">
                <a16:creationId xmlns:a16="http://schemas.microsoft.com/office/drawing/2014/main" id="{F25D778B-2832-A381-44BC-D7CC2A4AF0D3}"/>
              </a:ext>
            </a:extLst>
          </p:cNvPr>
          <p:cNvSpPr txBox="1"/>
          <p:nvPr/>
        </p:nvSpPr>
        <p:spPr>
          <a:xfrm>
            <a:off x="104595" y="892426"/>
            <a:ext cx="9228707" cy="369332"/>
          </a:xfrm>
          <a:prstGeom prst="rect">
            <a:avLst/>
          </a:prstGeom>
          <a:noFill/>
        </p:spPr>
        <p:txBody>
          <a:bodyPr wrap="square">
            <a:spAutoFit/>
          </a:bodyPr>
          <a:lstStyle/>
          <a:p>
            <a:r>
              <a:rPr lang="en-US" altLang="zh-CN" b="1" dirty="0"/>
              <a:t>Inferring TE-associated accessibility from </a:t>
            </a:r>
            <a:r>
              <a:rPr lang="en-US" altLang="zh-CN" b="1" dirty="0" err="1"/>
              <a:t>scATAC</a:t>
            </a:r>
            <a:r>
              <a:rPr lang="en-US" altLang="zh-CN" b="1" dirty="0"/>
              <a:t>-seq data.</a:t>
            </a:r>
            <a:endParaRPr lang="zh-CN" altLang="en-US" b="1" dirty="0"/>
          </a:p>
        </p:txBody>
      </p:sp>
      <p:pic>
        <p:nvPicPr>
          <p:cNvPr id="4" name="图片 3">
            <a:extLst>
              <a:ext uri="{FF2B5EF4-FFF2-40B4-BE49-F238E27FC236}">
                <a16:creationId xmlns:a16="http://schemas.microsoft.com/office/drawing/2014/main" id="{3C337556-D76B-CE85-76EF-91593A6B032B}"/>
              </a:ext>
            </a:extLst>
          </p:cNvPr>
          <p:cNvPicPr>
            <a:picLocks noChangeAspect="1"/>
          </p:cNvPicPr>
          <p:nvPr/>
        </p:nvPicPr>
        <p:blipFill>
          <a:blip r:embed="rId4"/>
          <a:srcRect l="60324"/>
          <a:stretch/>
        </p:blipFill>
        <p:spPr>
          <a:xfrm>
            <a:off x="953272" y="1261758"/>
            <a:ext cx="3216439" cy="3613032"/>
          </a:xfrm>
          <a:prstGeom prst="rect">
            <a:avLst/>
          </a:prstGeom>
        </p:spPr>
      </p:pic>
      <p:sp>
        <p:nvSpPr>
          <p:cNvPr id="9" name="文本框 8">
            <a:extLst>
              <a:ext uri="{FF2B5EF4-FFF2-40B4-BE49-F238E27FC236}">
                <a16:creationId xmlns:a16="http://schemas.microsoft.com/office/drawing/2014/main" id="{F3EB3AD4-2BC0-A7F5-4243-A9EBF26BB48E}"/>
              </a:ext>
            </a:extLst>
          </p:cNvPr>
          <p:cNvSpPr txBox="1"/>
          <p:nvPr/>
        </p:nvSpPr>
        <p:spPr>
          <a:xfrm>
            <a:off x="5675774" y="1607339"/>
            <a:ext cx="2743200" cy="3785652"/>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apple-system"/>
              </a:rPr>
              <a:t>特定的</a:t>
            </a:r>
            <a:r>
              <a:rPr lang="en-US" altLang="zh-CN" sz="1600" b="0" i="0" dirty="0">
                <a:effectLst/>
                <a:latin typeface="-apple-system"/>
              </a:rPr>
              <a:t>TE</a:t>
            </a:r>
            <a:r>
              <a:rPr lang="zh-CN" altLang="en-US" sz="1600" b="0" i="0" dirty="0">
                <a:effectLst/>
                <a:latin typeface="-apple-system"/>
              </a:rPr>
              <a:t>类型在胚胎干细胞的亚群中表达，并在多能性重编程、分化和胚胎发生期间动态调节。出乎意料的是，</a:t>
            </a:r>
            <a:r>
              <a:rPr lang="en-US" altLang="zh-CN" sz="1600" b="0" i="0" dirty="0">
                <a:effectLst/>
                <a:latin typeface="-apple-system"/>
              </a:rPr>
              <a:t>TE</a:t>
            </a:r>
            <a:r>
              <a:rPr lang="zh-CN" altLang="en-US" sz="1600" b="0" i="0" dirty="0">
                <a:effectLst/>
                <a:latin typeface="-apple-system"/>
              </a:rPr>
              <a:t>在体细胞中表达，包括在批量分析中检测不到的人类疾病特异性</a:t>
            </a:r>
            <a:r>
              <a:rPr lang="en-US" altLang="zh-CN" sz="1600" b="0" i="0" dirty="0">
                <a:effectLst/>
                <a:latin typeface="-apple-system"/>
              </a:rPr>
              <a:t>TE</a:t>
            </a:r>
            <a:r>
              <a:rPr lang="zh-CN" altLang="en-US" sz="1600" b="0" i="0" dirty="0">
                <a:effectLst/>
                <a:latin typeface="-apple-system"/>
              </a:rPr>
              <a:t>。最后，我们将</a:t>
            </a:r>
            <a:r>
              <a:rPr lang="en-US" altLang="zh-CN" sz="1600" b="0" i="0" dirty="0" err="1">
                <a:effectLst/>
                <a:latin typeface="-apple-system"/>
              </a:rPr>
              <a:t>scTE</a:t>
            </a:r>
            <a:r>
              <a:rPr lang="zh-CN" altLang="en-US" sz="1600" b="0" i="0" dirty="0">
                <a:effectLst/>
                <a:latin typeface="-apple-system"/>
              </a:rPr>
              <a:t>应用于单细胞</a:t>
            </a:r>
            <a:r>
              <a:rPr lang="en-US" altLang="zh-CN" sz="1600" b="0" i="0" dirty="0">
                <a:effectLst/>
                <a:latin typeface="-apple-system"/>
              </a:rPr>
              <a:t>ATAC-seq</a:t>
            </a:r>
            <a:r>
              <a:rPr lang="zh-CN" altLang="en-US" sz="1600" b="0" i="0" dirty="0">
                <a:effectLst/>
                <a:latin typeface="-apple-system"/>
              </a:rPr>
              <a:t>数据，并证明</a:t>
            </a:r>
            <a:r>
              <a:rPr lang="en-US" altLang="zh-CN" sz="1600" b="0" i="0" dirty="0" err="1">
                <a:effectLst/>
                <a:latin typeface="-apple-system"/>
              </a:rPr>
              <a:t>scTE</a:t>
            </a:r>
            <a:r>
              <a:rPr lang="zh-CN" altLang="en-US" sz="1600" b="0" i="0" dirty="0">
                <a:effectLst/>
                <a:latin typeface="-apple-system"/>
              </a:rPr>
              <a:t>可以单独使用</a:t>
            </a:r>
            <a:r>
              <a:rPr lang="en-US" altLang="zh-CN" sz="1600" b="0" i="0" dirty="0">
                <a:effectLst/>
                <a:latin typeface="-apple-system"/>
              </a:rPr>
              <a:t>TE</a:t>
            </a:r>
            <a:r>
              <a:rPr lang="zh-CN" altLang="en-US" sz="1600" b="0" i="0" dirty="0">
                <a:effectLst/>
                <a:latin typeface="-apple-system"/>
              </a:rPr>
              <a:t>的染色质来区分细胞类型。总的来说，我们的研究结果分类</a:t>
            </a:r>
            <a:r>
              <a:rPr lang="en-US" altLang="zh-CN" sz="1600" b="0" i="0" dirty="0">
                <a:solidFill>
                  <a:srgbClr val="FF0000"/>
                </a:solidFill>
                <a:effectLst/>
                <a:latin typeface="-apple-system"/>
              </a:rPr>
              <a:t>TE</a:t>
            </a:r>
            <a:r>
              <a:rPr lang="zh-CN" altLang="en-US" sz="1600" b="0" i="0" dirty="0">
                <a:solidFill>
                  <a:srgbClr val="FF0000"/>
                </a:solidFill>
                <a:effectLst/>
                <a:latin typeface="-apple-system"/>
              </a:rPr>
              <a:t>在单细胞中的动态模式和它们对细胞异质性的贡献</a:t>
            </a:r>
            <a:r>
              <a:rPr lang="zh-CN" altLang="en-US" sz="1600" b="0" i="0" dirty="0">
                <a:effectLst/>
                <a:latin typeface="-apple-system"/>
              </a:rPr>
              <a:t>。</a:t>
            </a:r>
            <a:endParaRPr lang="zh-CN" altLang="en-US" sz="1600" dirty="0"/>
          </a:p>
        </p:txBody>
      </p:sp>
      <p:sp>
        <p:nvSpPr>
          <p:cNvPr id="11" name="文本框 10">
            <a:extLst>
              <a:ext uri="{FF2B5EF4-FFF2-40B4-BE49-F238E27FC236}">
                <a16:creationId xmlns:a16="http://schemas.microsoft.com/office/drawing/2014/main" id="{D7671191-AC3C-138D-5AC9-82EC6A0F9F92}"/>
              </a:ext>
            </a:extLst>
          </p:cNvPr>
          <p:cNvSpPr txBox="1"/>
          <p:nvPr/>
        </p:nvSpPr>
        <p:spPr>
          <a:xfrm>
            <a:off x="8716198" y="1593271"/>
            <a:ext cx="3160258" cy="3046988"/>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apple-system"/>
              </a:rPr>
              <a:t>将</a:t>
            </a:r>
            <a:r>
              <a:rPr lang="en-US" altLang="zh-CN" sz="1600" b="0" i="0" dirty="0" err="1">
                <a:effectLst/>
                <a:latin typeface="-apple-system"/>
              </a:rPr>
              <a:t>scTE</a:t>
            </a:r>
            <a:r>
              <a:rPr lang="zh-CN" altLang="en-US" sz="1600" b="0" i="0" dirty="0">
                <a:effectLst/>
                <a:latin typeface="-apple-system"/>
              </a:rPr>
              <a:t>应用于荧光激活细胞分选（</a:t>
            </a:r>
            <a:r>
              <a:rPr lang="en-US" altLang="zh-CN" sz="1600" b="0" i="0" dirty="0">
                <a:effectLst/>
                <a:latin typeface="-apple-system"/>
              </a:rPr>
              <a:t>FACS</a:t>
            </a:r>
            <a:r>
              <a:rPr lang="zh-CN" altLang="en-US" sz="1600" b="0" i="0" dirty="0">
                <a:effectLst/>
                <a:latin typeface="-apple-system"/>
              </a:rPr>
              <a:t>）小鼠细胞的数据集，包括心脏祖细胞（</a:t>
            </a:r>
            <a:r>
              <a:rPr lang="en-US" altLang="zh-CN" sz="1600" b="0" i="0" dirty="0">
                <a:effectLst/>
                <a:latin typeface="-apple-system"/>
              </a:rPr>
              <a:t>CPC</a:t>
            </a:r>
            <a:r>
              <a:rPr lang="zh-CN" altLang="en-US" sz="1600" b="0" i="0" dirty="0">
                <a:effectLst/>
                <a:latin typeface="-apple-system"/>
              </a:rPr>
              <a:t>），</a:t>
            </a:r>
            <a:r>
              <a:rPr lang="en-US" altLang="zh-CN" sz="1600" b="0" i="0" dirty="0">
                <a:effectLst/>
                <a:latin typeface="-apple-system"/>
              </a:rPr>
              <a:t>CD 4 + T</a:t>
            </a:r>
            <a:r>
              <a:rPr lang="zh-CN" altLang="en-US" sz="1600" b="0" i="0" dirty="0">
                <a:effectLst/>
                <a:latin typeface="-apple-system"/>
              </a:rPr>
              <a:t>细胞，</a:t>
            </a:r>
            <a:r>
              <a:rPr lang="en-US" altLang="zh-CN" sz="1600" b="0" i="0" dirty="0">
                <a:effectLst/>
                <a:latin typeface="-apple-system"/>
              </a:rPr>
              <a:t>ESC</a:t>
            </a:r>
            <a:r>
              <a:rPr lang="zh-CN" altLang="en-US" sz="1600" b="0" i="0" dirty="0">
                <a:effectLst/>
                <a:latin typeface="-apple-system"/>
              </a:rPr>
              <a:t>和皮肤成纤维细胞（</a:t>
            </a:r>
            <a:r>
              <a:rPr lang="en-US" altLang="zh-CN" sz="1600" b="0" i="0" dirty="0">
                <a:effectLst/>
                <a:latin typeface="-apple-system"/>
              </a:rPr>
              <a:t>SF</a:t>
            </a:r>
            <a:r>
              <a:rPr lang="zh-CN" altLang="en-US" sz="1600" b="0" i="0" dirty="0">
                <a:effectLst/>
                <a:latin typeface="-apple-system"/>
              </a:rPr>
              <a:t>）。有趣的是，</a:t>
            </a:r>
            <a:r>
              <a:rPr lang="en-US" altLang="zh-CN" sz="1600" b="0" i="0" dirty="0" err="1">
                <a:effectLst/>
                <a:latin typeface="-apple-system"/>
              </a:rPr>
              <a:t>scTE</a:t>
            </a:r>
            <a:r>
              <a:rPr lang="zh-CN" altLang="en-US" sz="1600" b="0" i="0" dirty="0">
                <a:effectLst/>
                <a:latin typeface="-apple-system"/>
              </a:rPr>
              <a:t>可以仅基于映射到</a:t>
            </a:r>
            <a:r>
              <a:rPr lang="en-US" altLang="zh-CN" sz="1600" b="0" i="0" dirty="0">
                <a:effectLst/>
                <a:latin typeface="-apple-system"/>
              </a:rPr>
              <a:t>TE</a:t>
            </a:r>
            <a:r>
              <a:rPr lang="zh-CN" altLang="en-US" sz="1600" b="0" i="0" dirty="0">
                <a:effectLst/>
                <a:latin typeface="-apple-system"/>
              </a:rPr>
              <a:t>的</a:t>
            </a:r>
            <a:r>
              <a:rPr lang="en-US" altLang="zh-CN" sz="1600" dirty="0">
                <a:latin typeface="-apple-system"/>
              </a:rPr>
              <a:t>read</a:t>
            </a:r>
            <a:r>
              <a:rPr lang="zh-CN" altLang="en-US" sz="1600" b="0" i="0" dirty="0">
                <a:effectLst/>
                <a:latin typeface="-apple-system"/>
              </a:rPr>
              <a:t>准确地恢复预期的细胞类型。</a:t>
            </a:r>
            <a:endParaRPr lang="en-US" altLang="zh-CN" sz="1600" b="0" i="0" dirty="0">
              <a:effectLst/>
              <a:latin typeface="-apple-system"/>
            </a:endParaRPr>
          </a:p>
          <a:p>
            <a:pPr marL="285750" indent="-285750">
              <a:buFont typeface="Arial" panose="020B0604020202020204" pitchFamily="34" charset="0"/>
              <a:buChar char="•"/>
            </a:pPr>
            <a:endParaRPr lang="en-US" altLang="zh-CN" sz="1600" b="0" i="0" dirty="0">
              <a:effectLst/>
              <a:latin typeface="-apple-system"/>
            </a:endParaRPr>
          </a:p>
          <a:p>
            <a:pPr marL="285750" indent="-285750">
              <a:buFont typeface="Arial" panose="020B0604020202020204" pitchFamily="34" charset="0"/>
              <a:buChar char="•"/>
            </a:pPr>
            <a:r>
              <a:rPr lang="en-US" altLang="zh-CN" sz="1600" b="0" i="0" dirty="0">
                <a:effectLst/>
                <a:latin typeface="-apple-system"/>
              </a:rPr>
              <a:t>RLTR 13 A</a:t>
            </a:r>
            <a:r>
              <a:rPr lang="zh-CN" altLang="en-US" sz="1600" b="0" i="0" dirty="0">
                <a:effectLst/>
                <a:latin typeface="-apple-system"/>
              </a:rPr>
              <a:t>、</a:t>
            </a:r>
            <a:r>
              <a:rPr lang="en-US" altLang="zh-CN" sz="1600" b="0" i="0" dirty="0">
                <a:effectLst/>
                <a:latin typeface="-apple-system"/>
              </a:rPr>
              <a:t>RLTR 4_Mm</a:t>
            </a:r>
            <a:r>
              <a:rPr lang="zh-CN" altLang="en-US" sz="1600" b="0" i="0" dirty="0">
                <a:effectLst/>
                <a:latin typeface="-apple-system"/>
              </a:rPr>
              <a:t>、</a:t>
            </a:r>
            <a:r>
              <a:rPr lang="en-US" altLang="zh-CN" sz="1600" b="0" i="0" dirty="0">
                <a:effectLst/>
                <a:latin typeface="-apple-system"/>
              </a:rPr>
              <a:t>RLTR 13 G</a:t>
            </a:r>
            <a:r>
              <a:rPr lang="zh-CN" altLang="en-US" sz="1600" b="0" i="0" dirty="0">
                <a:effectLst/>
                <a:latin typeface="-apple-system"/>
              </a:rPr>
              <a:t>和</a:t>
            </a:r>
            <a:r>
              <a:rPr lang="en-US" altLang="zh-CN" sz="1600" b="0" i="0" dirty="0">
                <a:effectLst/>
                <a:latin typeface="-apple-system"/>
              </a:rPr>
              <a:t>RMER 19 B/C</a:t>
            </a:r>
            <a:r>
              <a:rPr lang="zh-CN" altLang="en-US" sz="1600" b="0" i="0" dirty="0">
                <a:effectLst/>
                <a:latin typeface="-apple-system"/>
              </a:rPr>
              <a:t>分别在</a:t>
            </a:r>
            <a:r>
              <a:rPr lang="en-US" altLang="zh-CN" sz="1600" b="0" i="0" dirty="0">
                <a:effectLst/>
                <a:latin typeface="-apple-system"/>
              </a:rPr>
              <a:t>CPC</a:t>
            </a:r>
            <a:r>
              <a:rPr lang="zh-CN" altLang="en-US" sz="1600" b="0" i="0" dirty="0">
                <a:effectLst/>
                <a:latin typeface="-apple-system"/>
              </a:rPr>
              <a:t>、</a:t>
            </a:r>
            <a:r>
              <a:rPr lang="en-US" altLang="zh-CN" sz="1600" b="0" i="0" dirty="0">
                <a:effectLst/>
                <a:latin typeface="-apple-system"/>
              </a:rPr>
              <a:t>CD 4 + T</a:t>
            </a:r>
            <a:r>
              <a:rPr lang="zh-CN" altLang="en-US" sz="1600" b="0" i="0" dirty="0">
                <a:effectLst/>
                <a:latin typeface="-apple-system"/>
              </a:rPr>
              <a:t>细胞、</a:t>
            </a:r>
            <a:r>
              <a:rPr lang="en-US" altLang="zh-CN" sz="1600" b="0" i="0" dirty="0">
                <a:effectLst/>
                <a:latin typeface="-apple-system"/>
              </a:rPr>
              <a:t>ESC</a:t>
            </a:r>
            <a:r>
              <a:rPr lang="zh-CN" altLang="en-US" sz="1600" b="0" i="0" dirty="0">
                <a:effectLst/>
                <a:latin typeface="-apple-system"/>
              </a:rPr>
              <a:t>和</a:t>
            </a:r>
            <a:r>
              <a:rPr lang="en-US" altLang="zh-CN" sz="1600" b="0" i="0" dirty="0">
                <a:effectLst/>
                <a:latin typeface="-apple-system"/>
              </a:rPr>
              <a:t>SF</a:t>
            </a:r>
            <a:r>
              <a:rPr lang="zh-CN" altLang="en-US" sz="1600" b="0" i="0" dirty="0">
                <a:effectLst/>
                <a:latin typeface="-apple-system"/>
              </a:rPr>
              <a:t>中被发现具有特异可及性</a:t>
            </a:r>
            <a:endParaRPr lang="zh-CN" altLang="en-US" sz="1600" dirty="0"/>
          </a:p>
        </p:txBody>
      </p:sp>
      <p:pic>
        <p:nvPicPr>
          <p:cNvPr id="13" name="图片 12">
            <a:extLst>
              <a:ext uri="{FF2B5EF4-FFF2-40B4-BE49-F238E27FC236}">
                <a16:creationId xmlns:a16="http://schemas.microsoft.com/office/drawing/2014/main" id="{5D3B49D3-69B9-DC25-6836-6657F75BD59E}"/>
              </a:ext>
            </a:extLst>
          </p:cNvPr>
          <p:cNvPicPr>
            <a:picLocks noChangeAspect="1"/>
          </p:cNvPicPr>
          <p:nvPr/>
        </p:nvPicPr>
        <p:blipFill>
          <a:blip r:embed="rId5"/>
          <a:stretch>
            <a:fillRect/>
          </a:stretch>
        </p:blipFill>
        <p:spPr>
          <a:xfrm>
            <a:off x="506202" y="4874790"/>
            <a:ext cx="4557155" cy="1783235"/>
          </a:xfrm>
          <a:prstGeom prst="rect">
            <a:avLst/>
          </a:prstGeom>
        </p:spPr>
      </p:pic>
    </p:spTree>
    <p:extLst>
      <p:ext uri="{BB962C8B-B14F-4D97-AF65-F5344CB8AC3E}">
        <p14:creationId xmlns:p14="http://schemas.microsoft.com/office/powerpoint/2010/main" val="3626326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4A067-DAF4-D9BE-9B10-376F693EFDEE}"/>
            </a:ext>
          </a:extLst>
        </p:cNvPr>
        <p:cNvGrpSpPr/>
        <p:nvPr/>
      </p:nvGrpSpPr>
      <p:grpSpPr>
        <a:xfrm>
          <a:off x="0" y="0"/>
          <a:ext cx="0" cy="0"/>
          <a:chOff x="0" y="0"/>
          <a:chExt cx="0" cy="0"/>
        </a:xfrm>
      </p:grpSpPr>
      <p:sp>
        <p:nvSpPr>
          <p:cNvPr id="22" name="矩形 4">
            <a:extLst>
              <a:ext uri="{FF2B5EF4-FFF2-40B4-BE49-F238E27FC236}">
                <a16:creationId xmlns:a16="http://schemas.microsoft.com/office/drawing/2014/main" id="{16C6DC9A-2FE8-1E96-8068-E9E9FECA3BF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a:extLst>
              <a:ext uri="{FF2B5EF4-FFF2-40B4-BE49-F238E27FC236}">
                <a16:creationId xmlns:a16="http://schemas.microsoft.com/office/drawing/2014/main" id="{656E208A-B684-FC4C-748F-F3FDC314E2CB}"/>
              </a:ext>
            </a:extLst>
          </p:cNvPr>
          <p:cNvSpPr/>
          <p:nvPr/>
        </p:nvSpPr>
        <p:spPr>
          <a:xfrm>
            <a:off x="66354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a:extLst>
              <a:ext uri="{FF2B5EF4-FFF2-40B4-BE49-F238E27FC236}">
                <a16:creationId xmlns:a16="http://schemas.microsoft.com/office/drawing/2014/main" id="{C7778EFA-BA0F-2686-3A04-033EF0D8CE29}"/>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ED2CCD0A-0AB3-0997-A650-E7A47CC84FF6}"/>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7" name="TextBox 7">
            <a:extLst>
              <a:ext uri="{FF2B5EF4-FFF2-40B4-BE49-F238E27FC236}">
                <a16:creationId xmlns:a16="http://schemas.microsoft.com/office/drawing/2014/main" id="{1A8C2EE3-3861-9871-5F02-9A8680518010}"/>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相关工作</a:t>
            </a:r>
          </a:p>
        </p:txBody>
      </p:sp>
      <p:sp>
        <p:nvSpPr>
          <p:cNvPr id="28" name="TextBox 9">
            <a:extLst>
              <a:ext uri="{FF2B5EF4-FFF2-40B4-BE49-F238E27FC236}">
                <a16:creationId xmlns:a16="http://schemas.microsoft.com/office/drawing/2014/main" id="{22169B2F-3551-B0F1-E8BD-BB78661CD635}"/>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研究挑战</a:t>
            </a:r>
          </a:p>
        </p:txBody>
      </p:sp>
      <p:sp>
        <p:nvSpPr>
          <p:cNvPr id="29" name="TextBox 10">
            <a:extLst>
              <a:ext uri="{FF2B5EF4-FFF2-40B4-BE49-F238E27FC236}">
                <a16:creationId xmlns:a16="http://schemas.microsoft.com/office/drawing/2014/main" id="{B3576AC6-079E-7ABC-DDDB-33A7E6C92F05}"/>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研究思路</a:t>
            </a:r>
          </a:p>
        </p:txBody>
      </p:sp>
      <p:sp>
        <p:nvSpPr>
          <p:cNvPr id="30" name="TextBox 11">
            <a:extLst>
              <a:ext uri="{FF2B5EF4-FFF2-40B4-BE49-F238E27FC236}">
                <a16:creationId xmlns:a16="http://schemas.microsoft.com/office/drawing/2014/main" id="{B90A531B-522E-AE0C-CB4A-3940461CCF30}"/>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未来计划</a:t>
            </a:r>
          </a:p>
        </p:txBody>
      </p:sp>
      <p:cxnSp>
        <p:nvCxnSpPr>
          <p:cNvPr id="15" name="直接连接符 14">
            <a:extLst>
              <a:ext uri="{FF2B5EF4-FFF2-40B4-BE49-F238E27FC236}">
                <a16:creationId xmlns:a16="http://schemas.microsoft.com/office/drawing/2014/main" id="{6542180D-2F4D-E33A-A8E0-C2E3AEB85AEB}"/>
              </a:ext>
            </a:extLst>
          </p:cNvPr>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76CE7CC-3BEF-2F00-3D9E-17EA53F6D3DB}"/>
              </a:ext>
            </a:extLst>
          </p:cNvPr>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图片 35">
            <a:extLst>
              <a:ext uri="{FF2B5EF4-FFF2-40B4-BE49-F238E27FC236}">
                <a16:creationId xmlns:a16="http://schemas.microsoft.com/office/drawing/2014/main" id="{50C76167-1A4E-B428-8BDD-80ED1C9769DE}"/>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37639" b="32740"/>
          <a:stretch>
            <a:fillRect/>
          </a:stretch>
        </p:blipFill>
        <p:spPr>
          <a:xfrm>
            <a:off x="447070" y="71021"/>
            <a:ext cx="2337710" cy="692460"/>
          </a:xfrm>
          <a:prstGeom prst="rect">
            <a:avLst/>
          </a:prstGeom>
        </p:spPr>
      </p:pic>
      <p:sp>
        <p:nvSpPr>
          <p:cNvPr id="5" name="灯片编号占位符 4">
            <a:extLst>
              <a:ext uri="{FF2B5EF4-FFF2-40B4-BE49-F238E27FC236}">
                <a16:creationId xmlns:a16="http://schemas.microsoft.com/office/drawing/2014/main" id="{553809DC-9960-9DE6-AD76-E117AB387C7D}"/>
              </a:ext>
            </a:extLst>
          </p:cNvPr>
          <p:cNvSpPr>
            <a:spLocks noGrp="1"/>
          </p:cNvSpPr>
          <p:nvPr>
            <p:ph type="sldNum" sz="quarter" idx="12"/>
          </p:nvPr>
        </p:nvSpPr>
        <p:spPr/>
        <p:txBody>
          <a:bodyPr/>
          <a:lstStyle/>
          <a:p>
            <a:fld id="{A8537B7A-7510-410A-AA53-45D600DA0276}" type="slidenum">
              <a:rPr lang="zh-CN" altLang="en-US" smtClean="0"/>
              <a:t>14</a:t>
            </a:fld>
            <a:endParaRPr lang="zh-CN" altLang="en-US"/>
          </a:p>
        </p:txBody>
      </p:sp>
      <p:sp>
        <p:nvSpPr>
          <p:cNvPr id="3" name="文本框 2">
            <a:extLst>
              <a:ext uri="{FF2B5EF4-FFF2-40B4-BE49-F238E27FC236}">
                <a16:creationId xmlns:a16="http://schemas.microsoft.com/office/drawing/2014/main" id="{2F0C92B0-7E0D-AE83-3A50-EE4E1D3A124A}"/>
              </a:ext>
            </a:extLst>
          </p:cNvPr>
          <p:cNvSpPr txBox="1"/>
          <p:nvPr/>
        </p:nvSpPr>
        <p:spPr>
          <a:xfrm>
            <a:off x="104595" y="931590"/>
            <a:ext cx="9228707" cy="369332"/>
          </a:xfrm>
          <a:prstGeom prst="rect">
            <a:avLst/>
          </a:prstGeom>
          <a:noFill/>
        </p:spPr>
        <p:txBody>
          <a:bodyPr wrap="square">
            <a:spAutoFit/>
          </a:bodyPr>
          <a:lstStyle/>
          <a:p>
            <a:r>
              <a:rPr lang="en-US" altLang="zh-CN" b="1" dirty="0"/>
              <a:t>Disease-specific expression of TEs</a:t>
            </a:r>
            <a:endParaRPr lang="zh-CN" altLang="en-US" b="1" dirty="0"/>
          </a:p>
        </p:txBody>
      </p:sp>
      <p:pic>
        <p:nvPicPr>
          <p:cNvPr id="4" name="图片 3">
            <a:extLst>
              <a:ext uri="{FF2B5EF4-FFF2-40B4-BE49-F238E27FC236}">
                <a16:creationId xmlns:a16="http://schemas.microsoft.com/office/drawing/2014/main" id="{7BCE2804-10D7-D7C1-2E0A-0C88CFA43669}"/>
              </a:ext>
            </a:extLst>
          </p:cNvPr>
          <p:cNvPicPr>
            <a:picLocks noChangeAspect="1"/>
          </p:cNvPicPr>
          <p:nvPr/>
        </p:nvPicPr>
        <p:blipFill>
          <a:blip r:embed="rId4"/>
          <a:stretch>
            <a:fillRect/>
          </a:stretch>
        </p:blipFill>
        <p:spPr>
          <a:xfrm>
            <a:off x="3094626" y="1261758"/>
            <a:ext cx="8861944" cy="5482389"/>
          </a:xfrm>
          <a:prstGeom prst="rect">
            <a:avLst/>
          </a:prstGeom>
        </p:spPr>
      </p:pic>
      <p:sp>
        <p:nvSpPr>
          <p:cNvPr id="7" name="文本框 6">
            <a:extLst>
              <a:ext uri="{FF2B5EF4-FFF2-40B4-BE49-F238E27FC236}">
                <a16:creationId xmlns:a16="http://schemas.microsoft.com/office/drawing/2014/main" id="{E994DC55-CACE-BB65-729A-43BFAF126468}"/>
              </a:ext>
            </a:extLst>
          </p:cNvPr>
          <p:cNvSpPr txBox="1"/>
          <p:nvPr/>
        </p:nvSpPr>
        <p:spPr>
          <a:xfrm>
            <a:off x="104595" y="1567659"/>
            <a:ext cx="2916541" cy="4401205"/>
          </a:xfrm>
          <a:prstGeom prst="rect">
            <a:avLst/>
          </a:prstGeom>
          <a:noFill/>
        </p:spPr>
        <p:txBody>
          <a:bodyPr wrap="square">
            <a:spAutoFit/>
          </a:bodyPr>
          <a:lstStyle/>
          <a:p>
            <a:pPr marL="285750" indent="-285750">
              <a:buFont typeface="Arial" panose="020B0604020202020204" pitchFamily="34" charset="0"/>
              <a:buChar char="•"/>
            </a:pPr>
            <a:r>
              <a:rPr lang="zh-CN" altLang="en-US" sz="1400" b="0" i="0" dirty="0">
                <a:effectLst/>
                <a:latin typeface="-apple-system"/>
              </a:rPr>
              <a:t>在胚胎和体细胞类型之间意外的广泛</a:t>
            </a:r>
            <a:r>
              <a:rPr lang="en-US" altLang="zh-CN" sz="1400" b="0" i="0" dirty="0">
                <a:effectLst/>
                <a:latin typeface="-apple-system"/>
              </a:rPr>
              <a:t>TE</a:t>
            </a:r>
            <a:r>
              <a:rPr lang="zh-CN" altLang="en-US" sz="1400" b="0" i="0" dirty="0">
                <a:effectLst/>
                <a:latin typeface="-apple-system"/>
              </a:rPr>
              <a:t>异质性提出了</a:t>
            </a:r>
            <a:r>
              <a:rPr lang="zh-CN" altLang="en-US" sz="1400" b="1" i="0" dirty="0">
                <a:effectLst/>
                <a:latin typeface="-apple-system"/>
              </a:rPr>
              <a:t>关于在患病细胞中是否存在</a:t>
            </a:r>
            <a:r>
              <a:rPr lang="en-US" altLang="zh-CN" sz="1400" b="1" i="0" dirty="0">
                <a:effectLst/>
                <a:latin typeface="-apple-system"/>
              </a:rPr>
              <a:t>TE</a:t>
            </a:r>
            <a:r>
              <a:rPr lang="zh-CN" altLang="en-US" sz="1400" b="1" i="0" dirty="0">
                <a:effectLst/>
                <a:latin typeface="-apple-system"/>
              </a:rPr>
              <a:t>异质性的问题</a:t>
            </a:r>
            <a:r>
              <a:rPr lang="zh-CN" altLang="en-US" sz="1400" b="0" i="0" dirty="0">
                <a:effectLst/>
                <a:latin typeface="-apple-system"/>
              </a:rPr>
              <a:t>。</a:t>
            </a:r>
            <a:endParaRPr lang="en-US" altLang="zh-CN" sz="1400" b="0" i="0" dirty="0">
              <a:effectLst/>
              <a:latin typeface="-apple-system"/>
            </a:endParaRPr>
          </a:p>
          <a:p>
            <a:endParaRPr lang="en-US" altLang="zh-CN" sz="1400" b="0" i="0" dirty="0">
              <a:solidFill>
                <a:srgbClr val="2C2C36"/>
              </a:solidFill>
              <a:effectLst/>
              <a:latin typeface="-apple-system"/>
            </a:endParaRPr>
          </a:p>
          <a:p>
            <a:pPr marL="285750" indent="-285750">
              <a:buFont typeface="Arial" panose="020B0604020202020204" pitchFamily="34" charset="0"/>
              <a:buChar char="•"/>
            </a:pPr>
            <a:r>
              <a:rPr lang="zh-CN" altLang="en-US" sz="1400" b="0" i="0" dirty="0">
                <a:effectLst/>
                <a:latin typeface="-apple-system"/>
              </a:rPr>
              <a:t>据报道，</a:t>
            </a:r>
            <a:r>
              <a:rPr lang="en-US" altLang="zh-CN" sz="1400" b="0" i="0" dirty="0">
                <a:effectLst/>
                <a:latin typeface="-apple-system"/>
              </a:rPr>
              <a:t>TE</a:t>
            </a:r>
            <a:r>
              <a:rPr lang="zh-CN" altLang="en-US" sz="1400" b="0" i="0" dirty="0">
                <a:solidFill>
                  <a:srgbClr val="2C2C36"/>
                </a:solidFill>
                <a:effectLst/>
                <a:latin typeface="-apple-system"/>
              </a:rPr>
              <a:t>在衰老过程中高度活跃，可能导致对年龄依赖性的神经功能丧失。</a:t>
            </a:r>
            <a:endParaRPr lang="en-US" altLang="zh-CN" sz="1400" b="0" i="0" dirty="0">
              <a:solidFill>
                <a:srgbClr val="2C2C36"/>
              </a:solidFill>
              <a:effectLst/>
              <a:latin typeface="-apple-system"/>
            </a:endParaRPr>
          </a:p>
          <a:p>
            <a:pPr marL="285750" indent="-285750">
              <a:buFont typeface="Arial" panose="020B0604020202020204" pitchFamily="34" charset="0"/>
              <a:buChar char="•"/>
            </a:pPr>
            <a:endParaRPr lang="en-US" altLang="zh-CN" sz="1400" b="0" i="0" dirty="0">
              <a:solidFill>
                <a:srgbClr val="2C2C36"/>
              </a:solidFill>
              <a:effectLst/>
              <a:latin typeface="-apple-system"/>
            </a:endParaRPr>
          </a:p>
          <a:p>
            <a:pPr marL="285750" indent="-285750">
              <a:buFont typeface="Arial" panose="020B0604020202020204" pitchFamily="34" charset="0"/>
              <a:buChar char="•"/>
            </a:pPr>
            <a:r>
              <a:rPr lang="zh-CN" altLang="en-US" sz="1400" b="0" i="0" dirty="0">
                <a:effectLst/>
                <a:latin typeface="-apple-system"/>
              </a:rPr>
              <a:t>差异表达分析表明</a:t>
            </a:r>
            <a:r>
              <a:rPr lang="en-US" altLang="zh-CN" sz="1400" b="0" i="0" dirty="0">
                <a:effectLst/>
                <a:latin typeface="-apple-system"/>
              </a:rPr>
              <a:t>M2</a:t>
            </a:r>
            <a:r>
              <a:rPr lang="zh-CN" altLang="en-US" sz="1400" b="0" i="0" dirty="0">
                <a:effectLst/>
                <a:latin typeface="-apple-system"/>
              </a:rPr>
              <a:t>中基因表达的显著变化，包括先前描述的</a:t>
            </a:r>
            <a:r>
              <a:rPr lang="en-US" altLang="zh-CN" sz="1400" b="0" i="0" dirty="0">
                <a:effectLst/>
                <a:latin typeface="-apple-system"/>
              </a:rPr>
              <a:t>AD</a:t>
            </a:r>
            <a:r>
              <a:rPr lang="zh-CN" altLang="en-US" sz="1400" b="0" i="0" dirty="0">
                <a:effectLst/>
                <a:latin typeface="-apple-system"/>
              </a:rPr>
              <a:t>风险因素，如</a:t>
            </a:r>
            <a:r>
              <a:rPr lang="en-US" altLang="zh-CN" sz="1400" b="0" i="0" dirty="0" err="1">
                <a:effectLst/>
                <a:latin typeface="-apple-system"/>
              </a:rPr>
              <a:t>Apoe</a:t>
            </a:r>
            <a:r>
              <a:rPr lang="zh-CN" altLang="en-US" sz="1400" b="0" i="0" dirty="0">
                <a:effectLst/>
                <a:latin typeface="-apple-system"/>
              </a:rPr>
              <a:t>、</a:t>
            </a:r>
            <a:r>
              <a:rPr lang="en-US" altLang="zh-CN" sz="1400" b="0" i="0" dirty="0" err="1">
                <a:effectLst/>
                <a:latin typeface="-apple-system"/>
              </a:rPr>
              <a:t>Tyrobp</a:t>
            </a:r>
            <a:r>
              <a:rPr lang="zh-CN" altLang="en-US" sz="1400" b="0" i="0" dirty="0">
                <a:effectLst/>
                <a:latin typeface="-apple-system"/>
              </a:rPr>
              <a:t>、</a:t>
            </a:r>
            <a:r>
              <a:rPr lang="en-US" altLang="zh-CN" sz="1400" b="0" i="0" dirty="0" err="1">
                <a:effectLst/>
                <a:latin typeface="-apple-system"/>
              </a:rPr>
              <a:t>Lpl</a:t>
            </a:r>
            <a:r>
              <a:rPr lang="zh-CN" altLang="en-US" sz="1400" b="0" i="0" dirty="0">
                <a:effectLst/>
                <a:latin typeface="-apple-system"/>
              </a:rPr>
              <a:t>、</a:t>
            </a:r>
            <a:r>
              <a:rPr lang="en-US" altLang="zh-CN" sz="1400" b="0" i="0" dirty="0" err="1">
                <a:effectLst/>
                <a:latin typeface="-apple-system"/>
              </a:rPr>
              <a:t>Cstd</a:t>
            </a:r>
            <a:r>
              <a:rPr lang="zh-CN" altLang="en-US" sz="1400" b="0" i="0" dirty="0">
                <a:effectLst/>
                <a:latin typeface="-apple-system"/>
              </a:rPr>
              <a:t>和</a:t>
            </a:r>
            <a:r>
              <a:rPr lang="en-US" altLang="zh-CN" sz="1400" b="0" i="0" dirty="0" err="1">
                <a:effectLst/>
                <a:latin typeface="-apple-system"/>
              </a:rPr>
              <a:t>Trem</a:t>
            </a:r>
            <a:r>
              <a:rPr lang="en-US" altLang="zh-CN" sz="1400" b="0" i="0" dirty="0">
                <a:effectLst/>
                <a:latin typeface="-apple-system"/>
              </a:rPr>
              <a:t> 2</a:t>
            </a:r>
            <a:r>
              <a:rPr lang="zh-CN" altLang="en-US" sz="1400" b="0" i="0" dirty="0">
                <a:effectLst/>
                <a:latin typeface="-apple-system"/>
              </a:rPr>
              <a:t>。有趣的是，我们还发现了许多</a:t>
            </a:r>
            <a:r>
              <a:rPr lang="en-US" altLang="zh-CN" sz="1400" b="0" i="0" dirty="0">
                <a:effectLst/>
                <a:latin typeface="-apple-system"/>
              </a:rPr>
              <a:t>TE</a:t>
            </a:r>
            <a:r>
              <a:rPr lang="zh-CN" altLang="en-US" sz="1400" b="0" i="0" dirty="0">
                <a:effectLst/>
                <a:latin typeface="-apple-system"/>
              </a:rPr>
              <a:t>，如</a:t>
            </a:r>
            <a:r>
              <a:rPr lang="en-US" altLang="zh-CN" sz="1400" b="0" i="0" dirty="0">
                <a:effectLst/>
                <a:latin typeface="-apple-system"/>
              </a:rPr>
              <a:t>ERVB7_2-LTR_MM</a:t>
            </a:r>
            <a:r>
              <a:rPr lang="zh-CN" altLang="en-US" sz="1400" b="0" i="0" dirty="0">
                <a:effectLst/>
                <a:latin typeface="-apple-system"/>
              </a:rPr>
              <a:t>、</a:t>
            </a:r>
            <a:r>
              <a:rPr lang="en-US" altLang="zh-CN" sz="1400" b="0" i="0" dirty="0">
                <a:effectLst/>
                <a:latin typeface="-apple-system"/>
              </a:rPr>
              <a:t>RLTR 17</a:t>
            </a:r>
            <a:r>
              <a:rPr lang="zh-CN" altLang="en-US" sz="1400" b="0" i="0" dirty="0">
                <a:effectLst/>
                <a:latin typeface="-apple-system"/>
              </a:rPr>
              <a:t>、</a:t>
            </a:r>
            <a:r>
              <a:rPr lang="en-US" altLang="zh-CN" sz="1400" b="0" i="0" dirty="0">
                <a:effectLst/>
                <a:latin typeface="-apple-system"/>
              </a:rPr>
              <a:t>RLTR 28</a:t>
            </a:r>
            <a:r>
              <a:rPr lang="zh-CN" altLang="en-US" sz="1400" b="0" i="0" dirty="0">
                <a:effectLst/>
                <a:latin typeface="-apple-system"/>
              </a:rPr>
              <a:t>和</a:t>
            </a:r>
            <a:r>
              <a:rPr lang="en-US" altLang="zh-CN" sz="1400" b="0" i="0" dirty="0">
                <a:effectLst/>
                <a:latin typeface="-apple-system"/>
              </a:rPr>
              <a:t>Lx 4 B</a:t>
            </a:r>
            <a:r>
              <a:rPr lang="zh-CN" altLang="en-US" sz="1400" b="0" i="0" dirty="0">
                <a:effectLst/>
                <a:latin typeface="-apple-system"/>
              </a:rPr>
              <a:t>，它们在</a:t>
            </a:r>
            <a:r>
              <a:rPr lang="en-US" altLang="zh-CN" sz="1400" b="0" i="0" dirty="0">
                <a:effectLst/>
                <a:latin typeface="-apple-system"/>
              </a:rPr>
              <a:t>M2</a:t>
            </a:r>
            <a:r>
              <a:rPr lang="zh-CN" altLang="en-US" sz="1400" b="0" i="0" dirty="0">
                <a:effectLst/>
                <a:latin typeface="-apple-system"/>
              </a:rPr>
              <a:t>中显著更高且特异性表达，</a:t>
            </a:r>
            <a:r>
              <a:rPr lang="zh-CN" altLang="en-US" sz="1400" b="1" i="0" dirty="0">
                <a:effectLst/>
                <a:latin typeface="-apple-system"/>
              </a:rPr>
              <a:t>表明这些</a:t>
            </a:r>
            <a:r>
              <a:rPr lang="en-US" altLang="zh-CN" sz="1400" b="1" i="0" dirty="0">
                <a:effectLst/>
                <a:latin typeface="-apple-system"/>
              </a:rPr>
              <a:t>TE</a:t>
            </a:r>
            <a:r>
              <a:rPr lang="zh-CN" altLang="en-US" sz="1400" b="1" i="0" dirty="0">
                <a:effectLst/>
                <a:latin typeface="-apple-system"/>
              </a:rPr>
              <a:t>也可能参与</a:t>
            </a:r>
            <a:r>
              <a:rPr lang="en-US" altLang="zh-CN" sz="1400" b="1" i="0" dirty="0">
                <a:effectLst/>
                <a:latin typeface="-apple-system"/>
              </a:rPr>
              <a:t>AD</a:t>
            </a:r>
            <a:r>
              <a:rPr lang="zh-CN" altLang="en-US" sz="1400" b="1" i="0" dirty="0">
                <a:effectLst/>
                <a:latin typeface="-apple-system"/>
              </a:rPr>
              <a:t>的发展。</a:t>
            </a:r>
            <a:endParaRPr lang="en-US" altLang="zh-CN" sz="1400" b="1" i="0" dirty="0">
              <a:solidFill>
                <a:srgbClr val="2C2C36"/>
              </a:solidFill>
              <a:effectLst/>
              <a:latin typeface="-apple-system"/>
            </a:endParaRPr>
          </a:p>
          <a:p>
            <a:pPr marL="285750" indent="-285750">
              <a:buFont typeface="Arial" panose="020B0604020202020204" pitchFamily="34" charset="0"/>
              <a:buChar char="•"/>
            </a:pPr>
            <a:endParaRPr lang="en-US" altLang="zh-CN" sz="1400" dirty="0">
              <a:solidFill>
                <a:srgbClr val="2C2C36"/>
              </a:solidFill>
              <a:latin typeface="-apple-system"/>
            </a:endParaRPr>
          </a:p>
          <a:p>
            <a:pPr marL="285750" indent="-285750">
              <a:buFont typeface="Arial" panose="020B0604020202020204" pitchFamily="34" charset="0"/>
              <a:buChar char="•"/>
            </a:pPr>
            <a:endParaRPr lang="en-US" altLang="zh-CN" sz="1400" b="0" i="0" dirty="0">
              <a:solidFill>
                <a:srgbClr val="2C2C36"/>
              </a:solidFill>
              <a:effectLst/>
              <a:latin typeface="-apple-system"/>
            </a:endParaRPr>
          </a:p>
        </p:txBody>
      </p:sp>
      <p:sp>
        <p:nvSpPr>
          <p:cNvPr id="10" name="矩形 9">
            <a:extLst>
              <a:ext uri="{FF2B5EF4-FFF2-40B4-BE49-F238E27FC236}">
                <a16:creationId xmlns:a16="http://schemas.microsoft.com/office/drawing/2014/main" id="{02F14EB2-B523-C527-9ACC-420034E13CD8}"/>
              </a:ext>
            </a:extLst>
          </p:cNvPr>
          <p:cNvSpPr/>
          <p:nvPr/>
        </p:nvSpPr>
        <p:spPr>
          <a:xfrm>
            <a:off x="5829300" y="2228850"/>
            <a:ext cx="669471" cy="3693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73888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8F388-5277-36BC-1D3A-CEF54497BF99}"/>
            </a:ext>
          </a:extLst>
        </p:cNvPr>
        <p:cNvGrpSpPr/>
        <p:nvPr/>
      </p:nvGrpSpPr>
      <p:grpSpPr>
        <a:xfrm>
          <a:off x="0" y="0"/>
          <a:ext cx="0" cy="0"/>
          <a:chOff x="0" y="0"/>
          <a:chExt cx="0" cy="0"/>
        </a:xfrm>
      </p:grpSpPr>
      <p:sp>
        <p:nvSpPr>
          <p:cNvPr id="22" name="矩形 4">
            <a:extLst>
              <a:ext uri="{FF2B5EF4-FFF2-40B4-BE49-F238E27FC236}">
                <a16:creationId xmlns:a16="http://schemas.microsoft.com/office/drawing/2014/main" id="{3F80A6F7-7105-D5B9-210E-D4C53BC0E20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a:extLst>
              <a:ext uri="{FF2B5EF4-FFF2-40B4-BE49-F238E27FC236}">
                <a16:creationId xmlns:a16="http://schemas.microsoft.com/office/drawing/2014/main" id="{F9FEFD66-E582-5CCD-774E-B9C706EAFE21}"/>
              </a:ext>
            </a:extLst>
          </p:cNvPr>
          <p:cNvSpPr/>
          <p:nvPr/>
        </p:nvSpPr>
        <p:spPr>
          <a:xfrm>
            <a:off x="66354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a:extLst>
              <a:ext uri="{FF2B5EF4-FFF2-40B4-BE49-F238E27FC236}">
                <a16:creationId xmlns:a16="http://schemas.microsoft.com/office/drawing/2014/main" id="{D9E97018-BFFF-2C75-A781-5A20CCA2947E}"/>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BAC747C3-4980-3FB0-EC16-3CA3978782BD}"/>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7" name="TextBox 7">
            <a:extLst>
              <a:ext uri="{FF2B5EF4-FFF2-40B4-BE49-F238E27FC236}">
                <a16:creationId xmlns:a16="http://schemas.microsoft.com/office/drawing/2014/main" id="{46731DAB-92DA-7CF0-C88D-6DCFBF847BBE}"/>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相关工作</a:t>
            </a:r>
          </a:p>
        </p:txBody>
      </p:sp>
      <p:sp>
        <p:nvSpPr>
          <p:cNvPr id="28" name="TextBox 9">
            <a:extLst>
              <a:ext uri="{FF2B5EF4-FFF2-40B4-BE49-F238E27FC236}">
                <a16:creationId xmlns:a16="http://schemas.microsoft.com/office/drawing/2014/main" id="{526998F5-A5F1-0D98-9FE3-6DE5F34F0E80}"/>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研究挑战</a:t>
            </a:r>
          </a:p>
        </p:txBody>
      </p:sp>
      <p:sp>
        <p:nvSpPr>
          <p:cNvPr id="29" name="TextBox 10">
            <a:extLst>
              <a:ext uri="{FF2B5EF4-FFF2-40B4-BE49-F238E27FC236}">
                <a16:creationId xmlns:a16="http://schemas.microsoft.com/office/drawing/2014/main" id="{56E7A523-E12D-BD0B-E154-362A6D3AAD16}"/>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研究思路</a:t>
            </a:r>
          </a:p>
        </p:txBody>
      </p:sp>
      <p:sp>
        <p:nvSpPr>
          <p:cNvPr id="30" name="TextBox 11">
            <a:extLst>
              <a:ext uri="{FF2B5EF4-FFF2-40B4-BE49-F238E27FC236}">
                <a16:creationId xmlns:a16="http://schemas.microsoft.com/office/drawing/2014/main" id="{F580037F-8A61-56EC-894C-67115914E1FB}"/>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未来计划</a:t>
            </a:r>
          </a:p>
        </p:txBody>
      </p:sp>
      <p:cxnSp>
        <p:nvCxnSpPr>
          <p:cNvPr id="15" name="直接连接符 14">
            <a:extLst>
              <a:ext uri="{FF2B5EF4-FFF2-40B4-BE49-F238E27FC236}">
                <a16:creationId xmlns:a16="http://schemas.microsoft.com/office/drawing/2014/main" id="{F6F8388E-0205-4DB5-08A0-91298F73500E}"/>
              </a:ext>
            </a:extLst>
          </p:cNvPr>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F9F48E9-A711-D845-54F8-8AE09238ABA9}"/>
              </a:ext>
            </a:extLst>
          </p:cNvPr>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图片 35">
            <a:extLst>
              <a:ext uri="{FF2B5EF4-FFF2-40B4-BE49-F238E27FC236}">
                <a16:creationId xmlns:a16="http://schemas.microsoft.com/office/drawing/2014/main" id="{56C3607E-7187-B0A7-194B-C2F4DCE0CAF8}"/>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37639" b="32740"/>
          <a:stretch>
            <a:fillRect/>
          </a:stretch>
        </p:blipFill>
        <p:spPr>
          <a:xfrm>
            <a:off x="447070" y="71021"/>
            <a:ext cx="2337710" cy="692460"/>
          </a:xfrm>
          <a:prstGeom prst="rect">
            <a:avLst/>
          </a:prstGeom>
        </p:spPr>
      </p:pic>
      <p:sp>
        <p:nvSpPr>
          <p:cNvPr id="5" name="灯片编号占位符 4">
            <a:extLst>
              <a:ext uri="{FF2B5EF4-FFF2-40B4-BE49-F238E27FC236}">
                <a16:creationId xmlns:a16="http://schemas.microsoft.com/office/drawing/2014/main" id="{57BF9914-AC87-FF9A-E3D0-692B7BFF7D1E}"/>
              </a:ext>
            </a:extLst>
          </p:cNvPr>
          <p:cNvSpPr>
            <a:spLocks noGrp="1"/>
          </p:cNvSpPr>
          <p:nvPr>
            <p:ph type="sldNum" sz="quarter" idx="12"/>
          </p:nvPr>
        </p:nvSpPr>
        <p:spPr/>
        <p:txBody>
          <a:bodyPr/>
          <a:lstStyle/>
          <a:p>
            <a:fld id="{A8537B7A-7510-410A-AA53-45D600DA0276}" type="slidenum">
              <a:rPr lang="zh-CN" altLang="en-US" smtClean="0"/>
              <a:t>15</a:t>
            </a:fld>
            <a:endParaRPr lang="zh-CN" altLang="en-US"/>
          </a:p>
        </p:txBody>
      </p:sp>
      <p:sp>
        <p:nvSpPr>
          <p:cNvPr id="3" name="文本框 2">
            <a:extLst>
              <a:ext uri="{FF2B5EF4-FFF2-40B4-BE49-F238E27FC236}">
                <a16:creationId xmlns:a16="http://schemas.microsoft.com/office/drawing/2014/main" id="{9B25A227-D6B6-C094-AC06-F77D1143BDEE}"/>
              </a:ext>
            </a:extLst>
          </p:cNvPr>
          <p:cNvSpPr txBox="1"/>
          <p:nvPr/>
        </p:nvSpPr>
        <p:spPr>
          <a:xfrm>
            <a:off x="104595" y="931590"/>
            <a:ext cx="9228707" cy="369332"/>
          </a:xfrm>
          <a:prstGeom prst="rect">
            <a:avLst/>
          </a:prstGeom>
          <a:noFill/>
        </p:spPr>
        <p:txBody>
          <a:bodyPr wrap="square">
            <a:spAutoFit/>
          </a:bodyPr>
          <a:lstStyle/>
          <a:p>
            <a:r>
              <a:rPr lang="en-US" altLang="zh-CN" b="1" dirty="0"/>
              <a:t>Disease-specific expression of TEs</a:t>
            </a:r>
            <a:endParaRPr lang="zh-CN" altLang="en-US" b="1" dirty="0"/>
          </a:p>
        </p:txBody>
      </p:sp>
      <p:pic>
        <p:nvPicPr>
          <p:cNvPr id="4" name="图片 3">
            <a:extLst>
              <a:ext uri="{FF2B5EF4-FFF2-40B4-BE49-F238E27FC236}">
                <a16:creationId xmlns:a16="http://schemas.microsoft.com/office/drawing/2014/main" id="{BF53EB2F-B48E-8376-2F2B-7B04EF41BA73}"/>
              </a:ext>
            </a:extLst>
          </p:cNvPr>
          <p:cNvPicPr>
            <a:picLocks noChangeAspect="1"/>
          </p:cNvPicPr>
          <p:nvPr/>
        </p:nvPicPr>
        <p:blipFill>
          <a:blip r:embed="rId4"/>
          <a:stretch>
            <a:fillRect/>
          </a:stretch>
        </p:blipFill>
        <p:spPr>
          <a:xfrm>
            <a:off x="3094626" y="1300922"/>
            <a:ext cx="8861944" cy="5482389"/>
          </a:xfrm>
          <a:prstGeom prst="rect">
            <a:avLst/>
          </a:prstGeom>
        </p:spPr>
      </p:pic>
      <p:sp>
        <p:nvSpPr>
          <p:cNvPr id="7" name="文本框 6">
            <a:extLst>
              <a:ext uri="{FF2B5EF4-FFF2-40B4-BE49-F238E27FC236}">
                <a16:creationId xmlns:a16="http://schemas.microsoft.com/office/drawing/2014/main" id="{878D9180-2465-3B23-5C62-5EA03F1A9417}"/>
              </a:ext>
            </a:extLst>
          </p:cNvPr>
          <p:cNvSpPr txBox="1"/>
          <p:nvPr/>
        </p:nvSpPr>
        <p:spPr>
          <a:xfrm>
            <a:off x="104595" y="1567659"/>
            <a:ext cx="2916541" cy="4832092"/>
          </a:xfrm>
          <a:prstGeom prst="rect">
            <a:avLst/>
          </a:prstGeom>
          <a:noFill/>
        </p:spPr>
        <p:txBody>
          <a:bodyPr wrap="square">
            <a:spAutoFit/>
          </a:bodyPr>
          <a:lstStyle/>
          <a:p>
            <a:pPr marL="285750" indent="-285750">
              <a:buFont typeface="Arial" panose="020B0604020202020204" pitchFamily="34" charset="0"/>
              <a:buChar char="•"/>
            </a:pPr>
            <a:r>
              <a:rPr lang="zh-CN" altLang="en-US" sz="1400" dirty="0">
                <a:solidFill>
                  <a:srgbClr val="2C2C36"/>
                </a:solidFill>
                <a:latin typeface="-apple-system"/>
              </a:rPr>
              <a:t>没有发现疾病特异性的模式。表面细胞类型没有剧烈变化。</a:t>
            </a:r>
            <a:endParaRPr lang="en-US" altLang="zh-CN" sz="1400" dirty="0">
              <a:solidFill>
                <a:srgbClr val="2C2C36"/>
              </a:solidFill>
              <a:latin typeface="-apple-system"/>
            </a:endParaRPr>
          </a:p>
          <a:p>
            <a:pPr marL="285750" indent="-285750">
              <a:buFont typeface="Arial" panose="020B0604020202020204" pitchFamily="34" charset="0"/>
              <a:buChar char="•"/>
            </a:pPr>
            <a:endParaRPr lang="en-US" altLang="zh-CN" sz="1400" b="0" i="0" dirty="0">
              <a:effectLst/>
              <a:latin typeface="-apple-system"/>
            </a:endParaRPr>
          </a:p>
          <a:p>
            <a:pPr marL="285750" indent="-285750">
              <a:buFont typeface="Arial" panose="020B0604020202020204" pitchFamily="34" charset="0"/>
              <a:buChar char="•"/>
            </a:pPr>
            <a:r>
              <a:rPr lang="zh-CN" altLang="en-US" sz="1400" b="0" i="0" dirty="0">
                <a:effectLst/>
                <a:latin typeface="-apple-system"/>
              </a:rPr>
              <a:t>与每种细胞类型中健康和</a:t>
            </a:r>
            <a:r>
              <a:rPr lang="en-US" altLang="zh-CN" sz="1400" b="0" i="0" dirty="0">
                <a:effectLst/>
                <a:latin typeface="-apple-system"/>
              </a:rPr>
              <a:t>T2 D</a:t>
            </a:r>
            <a:r>
              <a:rPr lang="zh-CN" altLang="en-US" sz="1400" b="0" i="0" dirty="0">
                <a:effectLst/>
                <a:latin typeface="-apple-system"/>
              </a:rPr>
              <a:t>的转录组独立对比，</a:t>
            </a:r>
            <a:r>
              <a:rPr lang="en-US" altLang="zh-CN" sz="1400" b="0" i="0" dirty="0">
                <a:effectLst/>
                <a:latin typeface="-apple-system"/>
              </a:rPr>
              <a:t>CD 36</a:t>
            </a:r>
            <a:r>
              <a:rPr lang="zh-CN" altLang="en-US" sz="1400" b="0" i="0" dirty="0">
                <a:effectLst/>
                <a:latin typeface="-apple-system"/>
              </a:rPr>
              <a:t>和</a:t>
            </a:r>
            <a:r>
              <a:rPr lang="en-US" altLang="zh-CN" sz="1400" b="0" i="0" dirty="0">
                <a:effectLst/>
                <a:latin typeface="-apple-system"/>
              </a:rPr>
              <a:t>DLK 1</a:t>
            </a:r>
            <a:r>
              <a:rPr lang="zh-CN" altLang="en-US" sz="1400" b="0" i="0" dirty="0">
                <a:effectLst/>
                <a:latin typeface="-apple-system"/>
              </a:rPr>
              <a:t>分别在</a:t>
            </a:r>
            <a:r>
              <a:rPr lang="en-US" altLang="zh-CN" sz="1400" b="0" i="0" dirty="0">
                <a:effectLst/>
                <a:latin typeface="-apple-system"/>
              </a:rPr>
              <a:t>T2 D α</a:t>
            </a:r>
            <a:r>
              <a:rPr lang="zh-CN" altLang="en-US" sz="1400" b="0" i="0" dirty="0">
                <a:effectLst/>
                <a:latin typeface="-apple-system"/>
              </a:rPr>
              <a:t>和</a:t>
            </a:r>
            <a:r>
              <a:rPr lang="en-US" altLang="zh-CN" sz="1400" b="0" i="0" dirty="0">
                <a:effectLst/>
                <a:latin typeface="-apple-system"/>
              </a:rPr>
              <a:t>β</a:t>
            </a:r>
            <a:r>
              <a:rPr lang="zh-CN" altLang="en-US" sz="1400" b="0" i="0" dirty="0">
                <a:effectLst/>
                <a:latin typeface="-apple-system"/>
              </a:rPr>
              <a:t>细胞中上调（图</a:t>
            </a:r>
            <a:r>
              <a:rPr lang="en-US" altLang="zh-CN" sz="1400" b="0" i="0" dirty="0">
                <a:effectLst/>
                <a:latin typeface="-apple-system"/>
              </a:rPr>
              <a:t>7 f</a:t>
            </a:r>
            <a:r>
              <a:rPr lang="zh-CN" altLang="en-US" sz="1400" b="0" i="0" dirty="0">
                <a:effectLst/>
                <a:latin typeface="-apple-system"/>
              </a:rPr>
              <a:t>），如原始研究所报道。值得注意的是，许多</a:t>
            </a:r>
            <a:r>
              <a:rPr lang="en-US" altLang="zh-CN" sz="1400" b="0" i="0" dirty="0">
                <a:effectLst/>
                <a:latin typeface="-apple-system"/>
              </a:rPr>
              <a:t>TE</a:t>
            </a:r>
            <a:r>
              <a:rPr lang="zh-CN" altLang="en-US" sz="1400" b="0" i="0" dirty="0">
                <a:effectLst/>
                <a:latin typeface="-apple-system"/>
              </a:rPr>
              <a:t>在</a:t>
            </a:r>
            <a:r>
              <a:rPr lang="en-US" altLang="zh-CN" sz="1400" b="0" i="0" dirty="0">
                <a:effectLst/>
                <a:latin typeface="-apple-system"/>
              </a:rPr>
              <a:t>T2 D β</a:t>
            </a:r>
            <a:r>
              <a:rPr lang="zh-CN" altLang="en-US" sz="1400" b="0" i="0" dirty="0">
                <a:effectLst/>
                <a:latin typeface="-apple-system"/>
              </a:rPr>
              <a:t>细胞中显著高表达，包括</a:t>
            </a:r>
            <a:r>
              <a:rPr lang="en-US" altLang="zh-CN" sz="1400" b="0" i="0" dirty="0">
                <a:effectLst/>
                <a:latin typeface="-apple-system"/>
              </a:rPr>
              <a:t>L1 MC</a:t>
            </a:r>
            <a:r>
              <a:rPr lang="zh-CN" altLang="en-US" sz="1400" b="0" i="0" dirty="0">
                <a:effectLst/>
                <a:latin typeface="-apple-system"/>
              </a:rPr>
              <a:t>、</a:t>
            </a:r>
            <a:r>
              <a:rPr lang="en-US" altLang="zh-CN" sz="1400" b="0" i="0" dirty="0">
                <a:effectLst/>
                <a:latin typeface="-apple-system"/>
              </a:rPr>
              <a:t>L1 MA 4A</a:t>
            </a:r>
            <a:r>
              <a:rPr lang="zh-CN" altLang="en-US" sz="1400" b="0" i="0" dirty="0">
                <a:effectLst/>
                <a:latin typeface="-apple-system"/>
              </a:rPr>
              <a:t>、</a:t>
            </a:r>
            <a:r>
              <a:rPr lang="en-US" altLang="zh-CN" sz="1400" b="0" i="0" dirty="0">
                <a:effectLst/>
                <a:latin typeface="-apple-system"/>
              </a:rPr>
              <a:t>Tigger 3a</a:t>
            </a:r>
            <a:r>
              <a:rPr lang="zh-CN" altLang="en-US" sz="1400" b="0" i="0" dirty="0">
                <a:effectLst/>
                <a:latin typeface="-apple-system"/>
              </a:rPr>
              <a:t>、</a:t>
            </a:r>
            <a:r>
              <a:rPr lang="en-US" altLang="zh-CN" sz="1400" b="0" i="0" dirty="0">
                <a:effectLst/>
                <a:latin typeface="-apple-system"/>
              </a:rPr>
              <a:t>MLT 2B 4</a:t>
            </a:r>
            <a:r>
              <a:rPr lang="zh-CN" altLang="en-US" sz="1400" b="0" i="0" dirty="0">
                <a:effectLst/>
                <a:latin typeface="-apple-system"/>
              </a:rPr>
              <a:t>。</a:t>
            </a:r>
            <a:endParaRPr lang="en-US" altLang="zh-CN" sz="1400" b="0" i="0" dirty="0">
              <a:effectLst/>
              <a:latin typeface="-apple-system"/>
            </a:endParaRPr>
          </a:p>
          <a:p>
            <a:pPr marL="285750" indent="-285750">
              <a:buFont typeface="Arial" panose="020B0604020202020204" pitchFamily="34" charset="0"/>
              <a:buChar char="•"/>
            </a:pPr>
            <a:endParaRPr lang="en-US" altLang="zh-CN" sz="1400" dirty="0">
              <a:latin typeface="-apple-system"/>
            </a:endParaRPr>
          </a:p>
          <a:p>
            <a:pPr marL="285750" indent="-285750">
              <a:buFont typeface="Arial" panose="020B0604020202020204" pitchFamily="34" charset="0"/>
              <a:buChar char="•"/>
            </a:pPr>
            <a:r>
              <a:rPr lang="zh-CN" altLang="en-US" sz="1400" b="0" i="0" dirty="0">
                <a:effectLst/>
                <a:latin typeface="-apple-system"/>
              </a:rPr>
              <a:t>两个独立数据集之间的差异表达模式几乎相同（图</a:t>
            </a:r>
            <a:r>
              <a:rPr lang="en-US" altLang="zh-CN" sz="1400" b="0" i="0" dirty="0">
                <a:effectLst/>
                <a:latin typeface="-apple-system"/>
              </a:rPr>
              <a:t>7 f</a:t>
            </a:r>
            <a:r>
              <a:rPr lang="zh-CN" altLang="en-US" sz="1400" b="0" i="0" dirty="0">
                <a:effectLst/>
                <a:latin typeface="-apple-system"/>
              </a:rPr>
              <a:t>）。重要的是，使用整体</a:t>
            </a:r>
            <a:r>
              <a:rPr lang="en-US" altLang="zh-CN" sz="1400" b="0" i="0" dirty="0">
                <a:effectLst/>
                <a:latin typeface="-apple-system"/>
              </a:rPr>
              <a:t>RNA-seq</a:t>
            </a:r>
            <a:r>
              <a:rPr lang="zh-CN" altLang="en-US" sz="1400" b="0" i="0" dirty="0">
                <a:effectLst/>
                <a:latin typeface="-apple-system"/>
              </a:rPr>
              <a:t>数据集无法观察到这些观察结果，这可能是由于这些</a:t>
            </a:r>
            <a:r>
              <a:rPr lang="en-US" altLang="zh-CN" sz="1400" b="0" i="0" dirty="0">
                <a:effectLst/>
                <a:latin typeface="-apple-system"/>
              </a:rPr>
              <a:t>TE</a:t>
            </a:r>
            <a:r>
              <a:rPr lang="zh-CN" altLang="en-US" sz="1400" b="0" i="0" dirty="0">
                <a:effectLst/>
                <a:latin typeface="-apple-system"/>
              </a:rPr>
              <a:t>在正常和</a:t>
            </a:r>
            <a:r>
              <a:rPr lang="en-US" altLang="zh-CN" sz="1400" b="0" i="0" dirty="0">
                <a:effectLst/>
                <a:latin typeface="-apple-system"/>
              </a:rPr>
              <a:t>T2 D α</a:t>
            </a:r>
            <a:r>
              <a:rPr lang="zh-CN" altLang="en-US" sz="1400" b="0" i="0" dirty="0">
                <a:effectLst/>
                <a:latin typeface="-apple-system"/>
              </a:rPr>
              <a:t>细胞中的高表达，</a:t>
            </a:r>
            <a:r>
              <a:rPr lang="zh-CN" altLang="en-US" sz="1400" b="1" i="0" dirty="0">
                <a:effectLst/>
                <a:latin typeface="-apple-system"/>
              </a:rPr>
              <a:t>强调了在单细胞分辨率下分析的重要性。</a:t>
            </a:r>
            <a:endParaRPr lang="zh-CN" altLang="en-US" sz="1400" b="1" dirty="0"/>
          </a:p>
          <a:p>
            <a:pPr marL="285750" indent="-285750">
              <a:buFont typeface="Arial" panose="020B0604020202020204" pitchFamily="34" charset="0"/>
              <a:buChar char="•"/>
            </a:pPr>
            <a:endParaRPr lang="en-US" altLang="zh-CN" sz="1400" dirty="0">
              <a:solidFill>
                <a:srgbClr val="2C2C36"/>
              </a:solidFill>
              <a:latin typeface="-apple-system"/>
            </a:endParaRPr>
          </a:p>
          <a:p>
            <a:pPr marL="285750" indent="-285750">
              <a:buFont typeface="Arial" panose="020B0604020202020204" pitchFamily="34" charset="0"/>
              <a:buChar char="•"/>
            </a:pPr>
            <a:endParaRPr lang="en-US" altLang="zh-CN" sz="1400" b="0" i="0" dirty="0">
              <a:solidFill>
                <a:srgbClr val="2C2C36"/>
              </a:solidFill>
              <a:effectLst/>
              <a:latin typeface="-apple-system"/>
            </a:endParaRPr>
          </a:p>
        </p:txBody>
      </p:sp>
      <p:sp>
        <p:nvSpPr>
          <p:cNvPr id="10" name="矩形 9">
            <a:extLst>
              <a:ext uri="{FF2B5EF4-FFF2-40B4-BE49-F238E27FC236}">
                <a16:creationId xmlns:a16="http://schemas.microsoft.com/office/drawing/2014/main" id="{C9183884-4AFB-328A-B869-F5E35F3CD85F}"/>
              </a:ext>
            </a:extLst>
          </p:cNvPr>
          <p:cNvSpPr/>
          <p:nvPr/>
        </p:nvSpPr>
        <p:spPr>
          <a:xfrm>
            <a:off x="5829300" y="2228850"/>
            <a:ext cx="669471" cy="3693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2061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3" name="矩形 2"/>
          <p:cNvSpPr/>
          <p:nvPr/>
        </p:nvSpPr>
        <p:spPr>
          <a:xfrm>
            <a:off x="9988248" y="127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相关工作</a:t>
            </a: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研究挑战</a:t>
            </a: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tx1"/>
                </a:solidFill>
                <a:latin typeface="微软雅黑" panose="020B0503020204020204" pitchFamily="34" charset="-122"/>
                <a:ea typeface="微软雅黑" panose="020B0503020204020204" pitchFamily="34" charset="-122"/>
              </a:rPr>
              <a:t>研究思路</a:t>
            </a: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未来计划</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图片 35"/>
          <p:cNvPicPr>
            <a:picLocks noChangeAspect="1"/>
          </p:cNvPicPr>
          <p:nvPr/>
        </p:nvPicPr>
        <p:blipFill rotWithShape="1">
          <a:blip r:embed="rId3" cstate="hqprint">
            <a:extLst>
              <a:ext uri="{28A0092B-C50C-407E-A947-70E740481C1C}">
                <a14:useLocalDpi xmlns:a14="http://schemas.microsoft.com/office/drawing/2010/main" val="0"/>
              </a:ext>
            </a:extLst>
          </a:blip>
          <a:srcRect t="37639" b="32740"/>
          <a:stretch>
            <a:fillRect/>
          </a:stretch>
        </p:blipFill>
        <p:spPr>
          <a:xfrm>
            <a:off x="447070" y="71021"/>
            <a:ext cx="2337710" cy="692460"/>
          </a:xfrm>
          <a:prstGeom prst="rect">
            <a:avLst/>
          </a:prstGeom>
        </p:spPr>
      </p:pic>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文本框 9"/>
          <p:cNvSpPr txBox="1"/>
          <p:nvPr/>
        </p:nvSpPr>
        <p:spPr>
          <a:xfrm>
            <a:off x="670858" y="6315227"/>
            <a:ext cx="184731" cy="276999"/>
          </a:xfrm>
          <a:prstGeom prst="rect">
            <a:avLst/>
          </a:prstGeom>
          <a:noFill/>
        </p:spPr>
        <p:txBody>
          <a:bodyPr wrap="none" rtlCol="0">
            <a:spAutoFit/>
          </a:bodyPr>
          <a:lstStyle/>
          <a:p>
            <a:endParaRPr kumimoji="1" lang="zh-CN" altLang="en-US" sz="1200" dirty="0">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12"/>
          </p:nvPr>
        </p:nvSpPr>
        <p:spPr/>
        <p:txBody>
          <a:bodyPr/>
          <a:lstStyle/>
          <a:p>
            <a:fld id="{A8537B7A-7510-410A-AA53-45D600DA0276}" type="slidenum">
              <a:rPr lang="zh-CN" altLang="en-US" smtClean="0"/>
              <a:t>16</a:t>
            </a:fld>
            <a:endParaRPr lang="zh-CN" altLang="en-US"/>
          </a:p>
        </p:txBody>
      </p:sp>
      <p:sp>
        <p:nvSpPr>
          <p:cNvPr id="5" name="文本框 4">
            <a:extLst>
              <a:ext uri="{FF2B5EF4-FFF2-40B4-BE49-F238E27FC236}">
                <a16:creationId xmlns:a16="http://schemas.microsoft.com/office/drawing/2014/main" id="{5E0EC985-A324-94D3-0A38-A9E97652D1B4}"/>
              </a:ext>
            </a:extLst>
          </p:cNvPr>
          <p:cNvSpPr txBox="1"/>
          <p:nvPr/>
        </p:nvSpPr>
        <p:spPr>
          <a:xfrm>
            <a:off x="349947" y="1245289"/>
            <a:ext cx="10712660" cy="3693319"/>
          </a:xfrm>
          <a:prstGeom prst="rect">
            <a:avLst/>
          </a:prstGeom>
          <a:noFill/>
        </p:spPr>
        <p:txBody>
          <a:bodyPr wrap="square">
            <a:spAutoFit/>
          </a:bodyPr>
          <a:lstStyle/>
          <a:p>
            <a:pPr marL="285750" indent="-285750">
              <a:buFont typeface="Arial" panose="020B0604020202020204" pitchFamily="34" charset="0"/>
              <a:buChar char="•"/>
            </a:pPr>
            <a:r>
              <a:rPr lang="en-US" altLang="zh-CN" b="0" i="0" dirty="0">
                <a:effectLst/>
                <a:latin typeface="-apple-system"/>
              </a:rPr>
              <a:t>TE</a:t>
            </a:r>
            <a:r>
              <a:rPr lang="zh-CN" altLang="en-US" b="0" i="0" dirty="0">
                <a:effectLst/>
                <a:latin typeface="-apple-system"/>
              </a:rPr>
              <a:t>是基因组中最丰富的元件，然而，对其对基因组进化、功能和疾病的影响的理解仍然有限。</a:t>
            </a:r>
            <a:endParaRPr lang="en-US" altLang="zh-CN" dirty="0">
              <a:latin typeface="-apple-system"/>
            </a:endParaRPr>
          </a:p>
          <a:p>
            <a:pPr marL="285750" indent="-285750">
              <a:buFont typeface="Arial" panose="020B0604020202020204" pitchFamily="34" charset="0"/>
              <a:buChar char="•"/>
            </a:pPr>
            <a:endParaRPr lang="en-US" altLang="zh-CN" b="0" i="0" dirty="0">
              <a:effectLst/>
              <a:latin typeface="-apple-system"/>
            </a:endParaRPr>
          </a:p>
          <a:p>
            <a:pPr marL="285750" indent="-285750">
              <a:buFont typeface="Arial" panose="020B0604020202020204" pitchFamily="34" charset="0"/>
              <a:buChar char="•"/>
            </a:pPr>
            <a:r>
              <a:rPr lang="zh-CN" altLang="en-US" b="0" i="0" dirty="0">
                <a:effectLst/>
                <a:latin typeface="-apple-system"/>
              </a:rPr>
              <a:t>基因组学和大规模高通量测序的兴起揭示了</a:t>
            </a:r>
            <a:r>
              <a:rPr lang="en-US" altLang="zh-CN" b="0" i="0" dirty="0">
                <a:effectLst/>
                <a:latin typeface="-apple-system"/>
              </a:rPr>
              <a:t>TE</a:t>
            </a:r>
            <a:r>
              <a:rPr lang="zh-CN" altLang="en-US" b="0" i="0" dirty="0">
                <a:effectLst/>
                <a:latin typeface="-apple-system"/>
              </a:rPr>
              <a:t>的多方面作用。然而，许多基因组研究排除了</a:t>
            </a:r>
            <a:r>
              <a:rPr lang="en-US" altLang="zh-CN" b="0" i="0" dirty="0">
                <a:effectLst/>
                <a:latin typeface="-apple-system"/>
              </a:rPr>
              <a:t>TE</a:t>
            </a:r>
            <a:r>
              <a:rPr lang="zh-CN" altLang="en-US" b="0" i="0" dirty="0">
                <a:effectLst/>
                <a:latin typeface="-apple-system"/>
              </a:rPr>
              <a:t>，因为它们的重复性导致分析困难。因此，</a:t>
            </a:r>
            <a:r>
              <a:rPr lang="en-US" altLang="zh-CN" b="0" i="0" dirty="0">
                <a:effectLst/>
                <a:latin typeface="-apple-system"/>
              </a:rPr>
              <a:t>TE</a:t>
            </a:r>
            <a:r>
              <a:rPr lang="zh-CN" altLang="en-US" b="0" i="0" dirty="0">
                <a:effectLst/>
                <a:latin typeface="-apple-system"/>
              </a:rPr>
              <a:t>分析通常需要使用专门的工具来提取含义。在这里，我们专门</a:t>
            </a:r>
            <a:r>
              <a:rPr lang="zh-CN" altLang="en-US" b="0" i="0" dirty="0">
                <a:solidFill>
                  <a:srgbClr val="FF0000"/>
                </a:solidFill>
                <a:effectLst/>
                <a:latin typeface="-apple-system"/>
              </a:rPr>
              <a:t>开发了</a:t>
            </a:r>
            <a:r>
              <a:rPr lang="en-US" altLang="zh-CN" b="0" i="0" dirty="0" err="1">
                <a:solidFill>
                  <a:srgbClr val="FF0000"/>
                </a:solidFill>
                <a:effectLst/>
                <a:latin typeface="-apple-system"/>
              </a:rPr>
              <a:t>scTE</a:t>
            </a:r>
            <a:r>
              <a:rPr lang="zh-CN" altLang="en-US" b="0" i="0" dirty="0">
                <a:solidFill>
                  <a:srgbClr val="FF0000"/>
                </a:solidFill>
                <a:effectLst/>
                <a:latin typeface="-apple-system"/>
              </a:rPr>
              <a:t>，用于分析来自单细胞测序数据的</a:t>
            </a:r>
            <a:r>
              <a:rPr lang="en-US" altLang="zh-CN" b="0" i="0" dirty="0">
                <a:solidFill>
                  <a:srgbClr val="FF0000"/>
                </a:solidFill>
                <a:effectLst/>
                <a:latin typeface="-apple-system"/>
              </a:rPr>
              <a:t>TE</a:t>
            </a:r>
            <a:r>
              <a:rPr lang="zh-CN" altLang="en-US" b="0" i="0" dirty="0">
                <a:effectLst/>
                <a:latin typeface="-apple-system"/>
              </a:rPr>
              <a:t>。</a:t>
            </a:r>
            <a:endParaRPr lang="en-US" altLang="zh-CN" b="0" i="0" dirty="0">
              <a:effectLst/>
              <a:latin typeface="-apple-system"/>
            </a:endParaRPr>
          </a:p>
          <a:p>
            <a:pPr marL="285750" indent="-285750">
              <a:buFont typeface="Arial" panose="020B0604020202020204" pitchFamily="34" charset="0"/>
              <a:buChar char="•"/>
            </a:pPr>
            <a:endParaRPr lang="en-US" altLang="zh-CN" dirty="0">
              <a:latin typeface="-apple-system"/>
            </a:endParaRPr>
          </a:p>
          <a:p>
            <a:pPr marL="285750" indent="-285750">
              <a:buFont typeface="Arial" panose="020B0604020202020204" pitchFamily="34" charset="0"/>
              <a:buChar char="•"/>
            </a:pPr>
            <a:r>
              <a:rPr lang="zh-CN" altLang="en-US" i="0" dirty="0">
                <a:solidFill>
                  <a:srgbClr val="FF0000"/>
                </a:solidFill>
                <a:effectLst/>
                <a:latin typeface="-apple-system"/>
              </a:rPr>
              <a:t>不同生物学背景下的</a:t>
            </a:r>
            <a:r>
              <a:rPr lang="en-US" altLang="zh-CN" i="0" dirty="0">
                <a:solidFill>
                  <a:srgbClr val="FF0000"/>
                </a:solidFill>
                <a:effectLst/>
                <a:latin typeface="-apple-system"/>
              </a:rPr>
              <a:t>TE</a:t>
            </a:r>
            <a:r>
              <a:rPr lang="zh-CN" altLang="en-US" i="0" dirty="0">
                <a:solidFill>
                  <a:srgbClr val="FF0000"/>
                </a:solidFill>
                <a:effectLst/>
                <a:latin typeface="-apple-system"/>
              </a:rPr>
              <a:t>特异性表达</a:t>
            </a:r>
            <a:r>
              <a:rPr lang="zh-CN" altLang="en-US" b="0" i="0" dirty="0">
                <a:effectLst/>
                <a:latin typeface="-apple-system"/>
              </a:rPr>
              <a:t>：</a:t>
            </a:r>
            <a:r>
              <a:rPr lang="zh-CN" altLang="en-US" b="1" i="0" dirty="0">
                <a:effectLst/>
                <a:latin typeface="-apple-system"/>
              </a:rPr>
              <a:t>特定的</a:t>
            </a:r>
            <a:r>
              <a:rPr lang="en-US" altLang="zh-CN" b="1" i="0" dirty="0">
                <a:effectLst/>
                <a:latin typeface="-apple-system"/>
              </a:rPr>
              <a:t>TE</a:t>
            </a:r>
            <a:r>
              <a:rPr lang="zh-CN" altLang="en-US" b="1" i="0" dirty="0">
                <a:effectLst/>
                <a:latin typeface="-apple-system"/>
              </a:rPr>
              <a:t>类型在胚胎干细胞的亚群中表达</a:t>
            </a:r>
            <a:r>
              <a:rPr lang="zh-CN" altLang="en-US" b="0" i="0" dirty="0">
                <a:effectLst/>
                <a:latin typeface="-apple-system"/>
              </a:rPr>
              <a:t>，并在多能性重编程、分化和胚胎发生期间动态调节。出乎意料的是，</a:t>
            </a:r>
            <a:r>
              <a:rPr lang="en-US" altLang="zh-CN" b="1" i="0" dirty="0">
                <a:effectLst/>
                <a:latin typeface="-apple-system"/>
              </a:rPr>
              <a:t>TE</a:t>
            </a:r>
            <a:r>
              <a:rPr lang="zh-CN" altLang="en-US" b="1" i="0" dirty="0">
                <a:effectLst/>
                <a:latin typeface="-apple-system"/>
              </a:rPr>
              <a:t>在体细胞中表达</a:t>
            </a:r>
            <a:r>
              <a:rPr lang="zh-CN" altLang="en-US" b="0" i="0" dirty="0">
                <a:effectLst/>
                <a:latin typeface="-apple-system"/>
              </a:rPr>
              <a:t>，包括在批量分析中检测不到的人类疾病特异性</a:t>
            </a:r>
            <a:r>
              <a:rPr lang="en-US" altLang="zh-CN" b="0" i="0" dirty="0">
                <a:effectLst/>
                <a:latin typeface="-apple-system"/>
              </a:rPr>
              <a:t>TE</a:t>
            </a:r>
            <a:r>
              <a:rPr lang="zh-CN" altLang="en-US" b="0" i="0" dirty="0">
                <a:effectLst/>
                <a:latin typeface="-apple-system"/>
              </a:rPr>
              <a:t>。最后，我们将</a:t>
            </a:r>
            <a:r>
              <a:rPr lang="en-US" altLang="zh-CN" b="0" i="0" dirty="0" err="1">
                <a:effectLst/>
                <a:latin typeface="-apple-system"/>
              </a:rPr>
              <a:t>scTE</a:t>
            </a:r>
            <a:r>
              <a:rPr lang="zh-CN" altLang="en-US" b="0" i="0" dirty="0">
                <a:effectLst/>
                <a:latin typeface="-apple-system"/>
              </a:rPr>
              <a:t>应用于单细胞</a:t>
            </a:r>
            <a:r>
              <a:rPr lang="en-US" altLang="zh-CN" b="0" i="0" dirty="0">
                <a:effectLst/>
                <a:latin typeface="-apple-system"/>
              </a:rPr>
              <a:t>ATAC-seq</a:t>
            </a:r>
            <a:r>
              <a:rPr lang="zh-CN" altLang="en-US" b="0" i="0" dirty="0">
                <a:effectLst/>
                <a:latin typeface="-apple-system"/>
              </a:rPr>
              <a:t>数据，并证明</a:t>
            </a:r>
            <a:r>
              <a:rPr lang="en-US" altLang="zh-CN" b="0" i="0" dirty="0" err="1">
                <a:effectLst/>
                <a:latin typeface="-apple-system"/>
              </a:rPr>
              <a:t>scTE</a:t>
            </a:r>
            <a:r>
              <a:rPr lang="zh-CN" altLang="en-US" b="0" i="0" dirty="0">
                <a:effectLst/>
                <a:latin typeface="-apple-system"/>
              </a:rPr>
              <a:t>可以单独使用</a:t>
            </a:r>
            <a:r>
              <a:rPr lang="en-US" altLang="zh-CN" b="0" i="0" dirty="0">
                <a:effectLst/>
                <a:latin typeface="-apple-system"/>
              </a:rPr>
              <a:t>TE</a:t>
            </a:r>
            <a:r>
              <a:rPr lang="zh-CN" altLang="en-US" b="0" i="0" dirty="0">
                <a:effectLst/>
                <a:latin typeface="-apple-system"/>
              </a:rPr>
              <a:t>的染色质来区分细胞类型。</a:t>
            </a:r>
            <a:endParaRPr lang="en-US" altLang="zh-CN" b="0" i="0" dirty="0">
              <a:effectLst/>
              <a:latin typeface="-apple-system"/>
            </a:endParaRPr>
          </a:p>
          <a:p>
            <a:endParaRPr lang="en-US" altLang="zh-CN" dirty="0">
              <a:latin typeface="-apple-system"/>
            </a:endParaRPr>
          </a:p>
          <a:p>
            <a:endParaRPr lang="en-US" altLang="zh-CN" dirty="0">
              <a:latin typeface="-apple-system"/>
            </a:endParaRPr>
          </a:p>
          <a:p>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590799" y="3108570"/>
            <a:ext cx="7772401" cy="1107996"/>
          </a:xfrm>
          <a:prstGeom prst="rect">
            <a:avLst/>
          </a:prstGeom>
          <a:noFill/>
        </p:spPr>
        <p:txBody>
          <a:bodyPr wrap="square" rtlCol="0">
            <a:spAutoFit/>
          </a:bodyPr>
          <a:lstStyle/>
          <a:p>
            <a:pPr algn="ctr"/>
            <a:r>
              <a:rPr lang="zh-CN" altLang="en-US" sz="6600" b="1" dirty="0">
                <a:solidFill>
                  <a:schemeClr val="bg1">
                    <a:lumMod val="95000"/>
                  </a:schemeClr>
                </a:solidFill>
                <a:latin typeface="微软雅黑" panose="020B0503020204020204" pitchFamily="34" charset="-122"/>
                <a:ea typeface="微软雅黑" panose="020B0503020204020204" pitchFamily="34" charset="-122"/>
              </a:rPr>
              <a:t>请各位老师批评指正</a:t>
            </a:r>
          </a:p>
        </p:txBody>
      </p:sp>
      <p:pic>
        <p:nvPicPr>
          <p:cNvPr id="16" name="图片 15"/>
          <p:cNvPicPr>
            <a:picLocks noChangeAspect="1"/>
          </p:cNvPicPr>
          <p:nvPr/>
        </p:nvPicPr>
        <p:blipFill rotWithShape="1">
          <a:blip r:embed="rId6" cstate="hqprint">
            <a:extLst>
              <a:ext uri="{28A0092B-C50C-407E-A947-70E740481C1C}">
                <a14:useLocalDpi xmlns:a14="http://schemas.microsoft.com/office/drawing/2010/main" val="0"/>
              </a:ext>
            </a:extLst>
          </a:blip>
          <a:srcRect t="40243" b="35646"/>
          <a:stretch>
            <a:fillRect/>
          </a:stretch>
        </p:blipFill>
        <p:spPr>
          <a:xfrm>
            <a:off x="3512935" y="319596"/>
            <a:ext cx="4896945" cy="1180730"/>
          </a:xfrm>
          <a:prstGeom prst="rect">
            <a:avLst/>
          </a:prstGeom>
        </p:spPr>
      </p:pic>
      <p:sp>
        <p:nvSpPr>
          <p:cNvPr id="2" name="灯片编号占位符 1"/>
          <p:cNvSpPr>
            <a:spLocks noGrp="1"/>
          </p:cNvSpPr>
          <p:nvPr>
            <p:ph type="sldNum" sz="quarter" idx="12"/>
          </p:nvPr>
        </p:nvSpPr>
        <p:spPr/>
        <p:txBody>
          <a:bodyPr/>
          <a:lstStyle/>
          <a:p>
            <a:fld id="{A8537B7A-7510-410A-AA53-45D600DA0276}" type="slidenum">
              <a:rPr lang="zh-CN" altLang="en-US" smtClean="0"/>
              <a:t>17</a:t>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791046" y="1892300"/>
            <a:ext cx="5651845" cy="3073400"/>
          </a:xfrm>
          <a:prstGeom prst="roundRect">
            <a:avLst>
              <a:gd name="adj" fmla="val 50000"/>
            </a:avLst>
          </a:pr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556426" y="1998319"/>
            <a:ext cx="5261917" cy="2861362"/>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5642044" y="1204577"/>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01</a:t>
            </a:r>
            <a:endParaRPr lang="zh-CN" altLang="en-US" b="1" dirty="0"/>
          </a:p>
        </p:txBody>
      </p:sp>
      <p:sp>
        <p:nvSpPr>
          <p:cNvPr id="6" name="圆角矩形 5"/>
          <p:cNvSpPr/>
          <p:nvPr/>
        </p:nvSpPr>
        <p:spPr>
          <a:xfrm>
            <a:off x="5642044" y="2172502"/>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02</a:t>
            </a:r>
            <a:endParaRPr lang="zh-CN" altLang="en-US" b="1" dirty="0"/>
          </a:p>
        </p:txBody>
      </p:sp>
      <p:sp>
        <p:nvSpPr>
          <p:cNvPr id="7" name="圆角矩形 6"/>
          <p:cNvSpPr/>
          <p:nvPr/>
        </p:nvSpPr>
        <p:spPr>
          <a:xfrm>
            <a:off x="5642044" y="3140427"/>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03</a:t>
            </a:r>
            <a:endParaRPr lang="zh-CN" altLang="en-US" b="1" dirty="0"/>
          </a:p>
        </p:txBody>
      </p:sp>
      <p:sp>
        <p:nvSpPr>
          <p:cNvPr id="8" name="圆角矩形 7"/>
          <p:cNvSpPr/>
          <p:nvPr/>
        </p:nvSpPr>
        <p:spPr>
          <a:xfrm>
            <a:off x="5642044" y="4108352"/>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04</a:t>
            </a:r>
            <a:endParaRPr lang="zh-CN" altLang="en-US" b="1" dirty="0"/>
          </a:p>
        </p:txBody>
      </p:sp>
      <p:sp>
        <p:nvSpPr>
          <p:cNvPr id="9" name="圆角矩形 8"/>
          <p:cNvSpPr/>
          <p:nvPr/>
        </p:nvSpPr>
        <p:spPr>
          <a:xfrm>
            <a:off x="5642044" y="5076279"/>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05</a:t>
            </a:r>
            <a:endParaRPr lang="zh-CN" altLang="en-US" b="1" dirty="0"/>
          </a:p>
        </p:txBody>
      </p:sp>
      <p:sp>
        <p:nvSpPr>
          <p:cNvPr id="59" name="圆角矩形 58"/>
          <p:cNvSpPr/>
          <p:nvPr/>
        </p:nvSpPr>
        <p:spPr>
          <a:xfrm>
            <a:off x="6746944" y="1204577"/>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研究背景</a:t>
            </a:r>
          </a:p>
        </p:txBody>
      </p:sp>
      <p:sp>
        <p:nvSpPr>
          <p:cNvPr id="60" name="圆角矩形 59"/>
          <p:cNvSpPr/>
          <p:nvPr/>
        </p:nvSpPr>
        <p:spPr>
          <a:xfrm>
            <a:off x="6746944" y="2172502"/>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研究思路</a:t>
            </a:r>
          </a:p>
        </p:txBody>
      </p:sp>
      <p:sp>
        <p:nvSpPr>
          <p:cNvPr id="61" name="圆角矩形 60"/>
          <p:cNvSpPr/>
          <p:nvPr/>
        </p:nvSpPr>
        <p:spPr>
          <a:xfrm>
            <a:off x="6746944" y="3140427"/>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研究挑战</a:t>
            </a:r>
          </a:p>
        </p:txBody>
      </p:sp>
      <p:sp>
        <p:nvSpPr>
          <p:cNvPr id="62" name="圆角矩形 61"/>
          <p:cNvSpPr/>
          <p:nvPr/>
        </p:nvSpPr>
        <p:spPr>
          <a:xfrm>
            <a:off x="6746944" y="4108352"/>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研究思路</a:t>
            </a:r>
          </a:p>
        </p:txBody>
      </p:sp>
      <p:sp>
        <p:nvSpPr>
          <p:cNvPr id="63" name="圆角矩形 62"/>
          <p:cNvSpPr/>
          <p:nvPr/>
        </p:nvSpPr>
        <p:spPr>
          <a:xfrm>
            <a:off x="6746944" y="5076279"/>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未来计划</a:t>
            </a:r>
          </a:p>
        </p:txBody>
      </p:sp>
      <p:sp>
        <p:nvSpPr>
          <p:cNvPr id="64" name="TextBox 78"/>
          <p:cNvSpPr txBox="1"/>
          <p:nvPr/>
        </p:nvSpPr>
        <p:spPr>
          <a:xfrm>
            <a:off x="565975" y="3733289"/>
            <a:ext cx="2063385" cy="502766"/>
          </a:xfrm>
          <a:prstGeom prst="rect">
            <a:avLst/>
          </a:prstGeom>
          <a:noFill/>
        </p:spPr>
        <p:txBody>
          <a:bodyPr wrap="none" rtlCol="0">
            <a:spAutoFit/>
          </a:bodyPr>
          <a:lstStyle/>
          <a:p>
            <a:pPr algn="ctr"/>
            <a:r>
              <a:rPr lang="en-US" altLang="zh-CN" sz="2665" b="1" dirty="0">
                <a:solidFill>
                  <a:schemeClr val="bg1"/>
                </a:solidFill>
                <a:latin typeface="Impact MT Std" pitchFamily="34" charset="0"/>
                <a:ea typeface="微软雅黑" panose="020B0503020204020204" pitchFamily="34" charset="-122"/>
              </a:rPr>
              <a:t>CONTENTS</a:t>
            </a:r>
            <a:endParaRPr lang="zh-CN" altLang="en-US" sz="2665"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641317" y="2677173"/>
            <a:ext cx="1912703" cy="995209"/>
          </a:xfrm>
          <a:prstGeom prst="rect">
            <a:avLst/>
          </a:prstGeom>
          <a:noFill/>
        </p:spPr>
        <p:txBody>
          <a:bodyPr wrap="none" rtlCol="0">
            <a:spAutoFit/>
          </a:bodyPr>
          <a:lstStyle/>
          <a:p>
            <a:pPr algn="ctr"/>
            <a:r>
              <a:rPr lang="zh-CN" altLang="en-US" sz="5865" b="1" dirty="0">
                <a:solidFill>
                  <a:schemeClr val="bg1"/>
                </a:solidFill>
                <a:latin typeface="微软雅黑" panose="020B0503020204020204" pitchFamily="34" charset="-122"/>
                <a:ea typeface="微软雅黑" panose="020B0503020204020204" pitchFamily="34" charset="-122"/>
              </a:rPr>
              <a:t>目 录</a:t>
            </a:r>
          </a:p>
        </p:txBody>
      </p:sp>
      <p:pic>
        <p:nvPicPr>
          <p:cNvPr id="3" name="图片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21448" y="5175683"/>
            <a:ext cx="2121146" cy="2121146"/>
          </a:xfrm>
          <a:prstGeom prst="rect">
            <a:avLst/>
          </a:prstGeom>
        </p:spPr>
      </p:pic>
      <p:sp>
        <p:nvSpPr>
          <p:cNvPr id="4" name="灯片编号占位符 3"/>
          <p:cNvSpPr>
            <a:spLocks noGrp="1"/>
          </p:cNvSpPr>
          <p:nvPr>
            <p:ph type="sldNum" sz="quarter" idx="12"/>
          </p:nvPr>
        </p:nvSpPr>
        <p:spPr/>
        <p:txBody>
          <a:bodyPr/>
          <a:lstStyle/>
          <a:p>
            <a:fld id="{A8537B7A-7510-410A-AA53-45D600DA0276}" type="slidenum">
              <a:rPr lang="zh-CN" altLang="en-US" smtClean="0"/>
              <a:t>2</a:t>
            </a:fld>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研究背景</a:t>
            </a: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研究挑战</a:t>
            </a: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研究思路</a:t>
            </a: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未来计划</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图片 31"/>
          <p:cNvPicPr>
            <a:picLocks noChangeAspect="1"/>
          </p:cNvPicPr>
          <p:nvPr/>
        </p:nvPicPr>
        <p:blipFill rotWithShape="1">
          <a:blip r:embed="rId3" cstate="hqprint">
            <a:extLst>
              <a:ext uri="{28A0092B-C50C-407E-A947-70E740481C1C}">
                <a14:useLocalDpi xmlns:a14="http://schemas.microsoft.com/office/drawing/2010/main" val="0"/>
              </a:ext>
            </a:extLst>
          </a:blip>
          <a:srcRect t="37639" b="32740"/>
          <a:stretch>
            <a:fillRect/>
          </a:stretch>
        </p:blipFill>
        <p:spPr>
          <a:xfrm>
            <a:off x="447070" y="71021"/>
            <a:ext cx="2337710" cy="692460"/>
          </a:xfrm>
          <a:prstGeom prst="rect">
            <a:avLst/>
          </a:prstGeom>
        </p:spPr>
      </p:pic>
      <p:sp>
        <p:nvSpPr>
          <p:cNvPr id="36"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研究思路</a:t>
            </a:r>
          </a:p>
        </p:txBody>
      </p:sp>
      <p:sp>
        <p:nvSpPr>
          <p:cNvPr id="3" name="灯片编号占位符 2"/>
          <p:cNvSpPr>
            <a:spLocks noGrp="1"/>
          </p:cNvSpPr>
          <p:nvPr>
            <p:ph type="sldNum" sz="quarter" idx="12"/>
          </p:nvPr>
        </p:nvSpPr>
        <p:spPr/>
        <p:txBody>
          <a:bodyPr/>
          <a:lstStyle/>
          <a:p>
            <a:fld id="{A8537B7A-7510-410A-AA53-45D600DA0276}" type="slidenum">
              <a:rPr lang="zh-CN" altLang="en-US" smtClean="0"/>
              <a:t>3</a:t>
            </a:fld>
            <a:endParaRPr lang="zh-CN" altLang="en-US"/>
          </a:p>
        </p:txBody>
      </p:sp>
      <p:sp>
        <p:nvSpPr>
          <p:cNvPr id="4" name="文本框 3">
            <a:extLst>
              <a:ext uri="{FF2B5EF4-FFF2-40B4-BE49-F238E27FC236}">
                <a16:creationId xmlns:a16="http://schemas.microsoft.com/office/drawing/2014/main" id="{CFDD6DC5-E6B9-7BEF-AB4B-B964EBD2A789}"/>
              </a:ext>
            </a:extLst>
          </p:cNvPr>
          <p:cNvSpPr txBox="1"/>
          <p:nvPr/>
        </p:nvSpPr>
        <p:spPr>
          <a:xfrm>
            <a:off x="474201" y="4456795"/>
            <a:ext cx="10827732" cy="923330"/>
          </a:xfrm>
          <a:prstGeom prst="rect">
            <a:avLst/>
          </a:prstGeom>
          <a:noFill/>
        </p:spPr>
        <p:txBody>
          <a:bodyPr wrap="square">
            <a:spAutoFit/>
          </a:bodyPr>
          <a:lstStyle/>
          <a:p>
            <a:r>
              <a:rPr lang="zh-CN" altLang="en-US" b="0" i="0" dirty="0">
                <a:effectLst/>
                <a:latin typeface="-apple-system"/>
              </a:rPr>
              <a:t>转座子（</a:t>
            </a:r>
            <a:r>
              <a:rPr lang="en-US" altLang="zh-CN" b="0" i="0" dirty="0">
                <a:effectLst/>
                <a:latin typeface="-apple-system"/>
              </a:rPr>
              <a:t>Transposable elements</a:t>
            </a:r>
            <a:r>
              <a:rPr lang="zh-CN" altLang="en-US" b="0" i="0" dirty="0">
                <a:effectLst/>
                <a:latin typeface="-apple-system"/>
              </a:rPr>
              <a:t>，</a:t>
            </a:r>
            <a:r>
              <a:rPr lang="en-US" altLang="zh-CN" b="0" i="0" dirty="0">
                <a:effectLst/>
                <a:latin typeface="-apple-system"/>
              </a:rPr>
              <a:t>TE</a:t>
            </a:r>
            <a:r>
              <a:rPr lang="zh-CN" altLang="en-US" b="0" i="0" dirty="0">
                <a:effectLst/>
                <a:latin typeface="-apple-system"/>
              </a:rPr>
              <a:t>）构成了真核生物基因组的大部分，并以不清楚的方式影响细胞的异质性。</a:t>
            </a:r>
            <a:r>
              <a:rPr lang="zh-CN" altLang="en-US" b="1" i="0" dirty="0">
                <a:effectLst/>
                <a:latin typeface="-apple-system"/>
              </a:rPr>
              <a:t>单细胞测序技术是探索细胞的强大工具，然而分析通常是以基因为中心的，并且尚未解决</a:t>
            </a:r>
            <a:r>
              <a:rPr lang="en-US" altLang="zh-CN" b="1" i="0" dirty="0">
                <a:effectLst/>
                <a:latin typeface="-apple-system"/>
              </a:rPr>
              <a:t>TE</a:t>
            </a:r>
            <a:r>
              <a:rPr lang="zh-CN" altLang="en-US" b="1" i="0" dirty="0">
                <a:effectLst/>
                <a:latin typeface="-apple-system"/>
              </a:rPr>
              <a:t>表达</a:t>
            </a:r>
            <a:r>
              <a:rPr lang="zh-CN" altLang="en-US" b="0" i="0" dirty="0">
                <a:effectLst/>
                <a:latin typeface="-apple-system"/>
              </a:rPr>
              <a:t>。在这里，</a:t>
            </a:r>
            <a:r>
              <a:rPr lang="zh-CN" altLang="en-US" b="1" i="0" dirty="0">
                <a:effectLst/>
                <a:latin typeface="-apple-system"/>
              </a:rPr>
              <a:t>我们开发了一个单细胞</a:t>
            </a:r>
            <a:r>
              <a:rPr lang="en-US" altLang="zh-CN" b="1" i="0" dirty="0">
                <a:effectLst/>
                <a:latin typeface="-apple-system"/>
              </a:rPr>
              <a:t>TE</a:t>
            </a:r>
            <a:r>
              <a:rPr lang="zh-CN" altLang="en-US" b="1" i="0" dirty="0">
                <a:effectLst/>
                <a:latin typeface="-apple-system"/>
              </a:rPr>
              <a:t>处理管道</a:t>
            </a:r>
            <a:r>
              <a:rPr lang="en-US" altLang="zh-CN" b="1" i="0" dirty="0" err="1">
                <a:effectLst/>
                <a:latin typeface="-apple-system"/>
              </a:rPr>
              <a:t>scTE</a:t>
            </a:r>
            <a:r>
              <a:rPr lang="zh-CN" altLang="en-US" b="1" i="0" dirty="0">
                <a:effectLst/>
                <a:latin typeface="-apple-system"/>
              </a:rPr>
              <a:t>，并报告了一系列生物学背景下单细胞中</a:t>
            </a:r>
            <a:r>
              <a:rPr lang="en-US" altLang="zh-CN" b="1" i="0" dirty="0">
                <a:effectLst/>
                <a:latin typeface="-apple-system"/>
              </a:rPr>
              <a:t>TE</a:t>
            </a:r>
            <a:r>
              <a:rPr lang="zh-CN" altLang="en-US" b="1" i="0" dirty="0">
                <a:effectLst/>
                <a:latin typeface="-apple-system"/>
              </a:rPr>
              <a:t>的表达</a:t>
            </a:r>
            <a:r>
              <a:rPr lang="zh-CN" altLang="en-US" b="0" i="0" dirty="0">
                <a:effectLst/>
                <a:latin typeface="-apple-system"/>
              </a:rPr>
              <a:t>。</a:t>
            </a:r>
            <a:endParaRPr lang="zh-CN" altLang="en-US" dirty="0"/>
          </a:p>
        </p:txBody>
      </p:sp>
      <p:sp>
        <p:nvSpPr>
          <p:cNvPr id="6" name="文本框 5">
            <a:extLst>
              <a:ext uri="{FF2B5EF4-FFF2-40B4-BE49-F238E27FC236}">
                <a16:creationId xmlns:a16="http://schemas.microsoft.com/office/drawing/2014/main" id="{655259A7-A3A1-E235-36C9-13BDA7CCB0D4}"/>
              </a:ext>
            </a:extLst>
          </p:cNvPr>
          <p:cNvSpPr txBox="1"/>
          <p:nvPr/>
        </p:nvSpPr>
        <p:spPr>
          <a:xfrm>
            <a:off x="530368" y="1544715"/>
            <a:ext cx="10731879" cy="1200329"/>
          </a:xfrm>
          <a:prstGeom prst="rect">
            <a:avLst/>
          </a:prstGeom>
          <a:noFill/>
        </p:spPr>
        <p:txBody>
          <a:bodyPr wrap="square">
            <a:spAutoFit/>
          </a:bodyPr>
          <a:lstStyle/>
          <a:p>
            <a:r>
              <a:rPr lang="zh-CN" altLang="en-US" b="0" i="0" dirty="0">
                <a:effectLst/>
                <a:latin typeface="-apple-system"/>
              </a:rPr>
              <a:t>转译元件是在真核生物基因组的不同阶段广泛侵入和复制的基因组元件的异质集合。绝大多数</a:t>
            </a:r>
            <a:r>
              <a:rPr lang="en-US" altLang="zh-CN" b="0" i="0" dirty="0">
                <a:effectLst/>
                <a:latin typeface="-apple-system"/>
              </a:rPr>
              <a:t>TE</a:t>
            </a:r>
            <a:r>
              <a:rPr lang="zh-CN" altLang="en-US" b="0" i="0" dirty="0">
                <a:effectLst/>
                <a:latin typeface="-apple-system"/>
              </a:rPr>
              <a:t>是化石，不能再自我复制，但它们仍然存在于基因组中，在哺乳动物中占据了总</a:t>
            </a:r>
            <a:r>
              <a:rPr lang="en-US" altLang="zh-CN" b="0" i="0" dirty="0">
                <a:effectLst/>
                <a:latin typeface="-apple-system"/>
              </a:rPr>
              <a:t>DNA</a:t>
            </a:r>
            <a:r>
              <a:rPr lang="zh-CN" altLang="en-US" b="0" i="0" dirty="0">
                <a:effectLst/>
                <a:latin typeface="-apple-system"/>
              </a:rPr>
              <a:t>的近一半。有趣的是，越来越清楚的是，活性和残留的</a:t>
            </a:r>
            <a:r>
              <a:rPr lang="en-US" altLang="zh-CN" b="0" i="0" dirty="0">
                <a:effectLst/>
                <a:latin typeface="-apple-system"/>
              </a:rPr>
              <a:t>TE</a:t>
            </a:r>
            <a:r>
              <a:rPr lang="zh-CN" altLang="en-US" b="0" i="0" dirty="0">
                <a:effectLst/>
                <a:latin typeface="-apple-system"/>
              </a:rPr>
              <a:t>都参与了进化创新和生物过程，如胚胎发育，以及人类疾病和癌症。</a:t>
            </a:r>
            <a:r>
              <a:rPr lang="en-US" altLang="zh-CN" b="1" i="0" dirty="0">
                <a:effectLst/>
                <a:latin typeface="-apple-system"/>
              </a:rPr>
              <a:t>TE</a:t>
            </a:r>
            <a:r>
              <a:rPr lang="zh-CN" altLang="en-US" b="1" i="0" dirty="0">
                <a:effectLst/>
                <a:latin typeface="-apple-system"/>
              </a:rPr>
              <a:t>在细胞类型异质性和生物过程中的作用最近才开始深入探讨。</a:t>
            </a:r>
            <a:endParaRPr lang="zh-CN" altLang="en-US" b="1" dirty="0"/>
          </a:p>
        </p:txBody>
      </p:sp>
      <p:sp>
        <p:nvSpPr>
          <p:cNvPr id="8" name="文本框 7">
            <a:extLst>
              <a:ext uri="{FF2B5EF4-FFF2-40B4-BE49-F238E27FC236}">
                <a16:creationId xmlns:a16="http://schemas.microsoft.com/office/drawing/2014/main" id="{89914DA0-7F82-42EC-CF2B-7893EB1A4C75}"/>
              </a:ext>
            </a:extLst>
          </p:cNvPr>
          <p:cNvSpPr txBox="1"/>
          <p:nvPr/>
        </p:nvSpPr>
        <p:spPr>
          <a:xfrm>
            <a:off x="530369" y="2914417"/>
            <a:ext cx="10731878" cy="1200329"/>
          </a:xfrm>
          <a:prstGeom prst="rect">
            <a:avLst/>
          </a:prstGeom>
          <a:noFill/>
        </p:spPr>
        <p:txBody>
          <a:bodyPr wrap="square">
            <a:spAutoFit/>
          </a:bodyPr>
          <a:lstStyle/>
          <a:p>
            <a:r>
              <a:rPr lang="zh-CN" altLang="en-US" b="0" i="0" dirty="0">
                <a:effectLst/>
                <a:latin typeface="-apple-system"/>
              </a:rPr>
              <a:t>迄今为止，在单细胞研究中，一个重要的基因组信息来源被忽视了：</a:t>
            </a:r>
            <a:r>
              <a:rPr lang="en-US" altLang="zh-CN" b="0" i="0" dirty="0">
                <a:effectLst/>
                <a:latin typeface="-apple-system"/>
              </a:rPr>
              <a:t>TE</a:t>
            </a:r>
            <a:r>
              <a:rPr lang="zh-CN" altLang="en-US" b="0" i="0" dirty="0">
                <a:effectLst/>
                <a:latin typeface="-apple-system"/>
              </a:rPr>
              <a:t>的影响。尽管它们很重要，但我们缺乏对这些基因组元件如何在单细胞水平上参与细胞命运调控的定量了解。由于</a:t>
            </a:r>
            <a:r>
              <a:rPr lang="en-US" altLang="zh-CN" b="0" i="0" dirty="0">
                <a:effectLst/>
                <a:latin typeface="-apple-system"/>
              </a:rPr>
              <a:t>TE</a:t>
            </a:r>
            <a:r>
              <a:rPr lang="zh-CN" altLang="en-US" b="0" i="0" dirty="0">
                <a:effectLst/>
                <a:latin typeface="-apple-system"/>
              </a:rPr>
              <a:t>的简并性和多个基因组拷贝，</a:t>
            </a:r>
            <a:r>
              <a:rPr lang="en-US" altLang="zh-CN" b="0" i="0" dirty="0">
                <a:effectLst/>
                <a:latin typeface="-apple-system"/>
              </a:rPr>
              <a:t>TE</a:t>
            </a:r>
            <a:r>
              <a:rPr lang="zh-CN" altLang="en-US" b="0" i="0" dirty="0">
                <a:effectLst/>
                <a:latin typeface="-apple-system"/>
              </a:rPr>
              <a:t>在定量方面提出了独特的挑战，因此在单细胞水平上理解</a:t>
            </a:r>
            <a:r>
              <a:rPr lang="en-US" altLang="zh-CN" b="0" i="0" dirty="0">
                <a:effectLst/>
                <a:latin typeface="-apple-system"/>
              </a:rPr>
              <a:t>TE</a:t>
            </a:r>
            <a:r>
              <a:rPr lang="zh-CN" altLang="en-US" b="0" i="0" dirty="0">
                <a:effectLst/>
                <a:latin typeface="-apple-system"/>
              </a:rPr>
              <a:t>的先决条件是</a:t>
            </a:r>
            <a:r>
              <a:rPr lang="zh-CN" altLang="en-US" b="1" i="0" dirty="0">
                <a:effectLst/>
                <a:latin typeface="-apple-system"/>
              </a:rPr>
              <a:t>一种定量基因组内数百至数百万拷贝重复元件的工具</a:t>
            </a:r>
            <a:r>
              <a:rPr lang="zh-CN" altLang="en-US" b="0" i="0" dirty="0">
                <a:effectLst/>
                <a:latin typeface="-apple-system"/>
              </a:rPr>
              <a:t>。为此，我们开发了</a:t>
            </a:r>
            <a:r>
              <a:rPr lang="en-US" altLang="zh-CN" b="0" i="0" dirty="0" err="1">
                <a:effectLst/>
                <a:latin typeface="-apple-system"/>
              </a:rPr>
              <a:t>scTE</a:t>
            </a:r>
            <a:r>
              <a:rPr lang="zh-CN" altLang="en-US" b="0" i="0" dirty="0">
                <a:effectLst/>
                <a:latin typeface="-apple-system"/>
              </a:rPr>
              <a:t>，这是一种量化单细胞序列数据中</a:t>
            </a:r>
            <a:r>
              <a:rPr lang="en-US" altLang="zh-CN" b="0" i="0" dirty="0">
                <a:effectLst/>
                <a:latin typeface="-apple-system"/>
              </a:rPr>
              <a:t>TE</a:t>
            </a:r>
            <a:r>
              <a:rPr lang="zh-CN" altLang="en-US" b="0" i="0" dirty="0">
                <a:effectLst/>
                <a:latin typeface="-apple-system"/>
              </a:rPr>
              <a:t>表达的算法。</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相关工作</a:t>
            </a: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研究挑战</a:t>
            </a: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研究思路</a:t>
            </a:r>
          </a:p>
        </p:txBody>
      </p:sp>
      <p:sp>
        <p:nvSpPr>
          <p:cNvPr id="30" name="TextBox 11"/>
          <p:cNvSpPr txBox="1"/>
          <p:nvPr/>
        </p:nvSpPr>
        <p:spPr>
          <a:xfrm>
            <a:off x="10571034" y="-46003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未来计划</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p:cNvPicPr>
            <a:picLocks noChangeAspect="1"/>
          </p:cNvPicPr>
          <p:nvPr/>
        </p:nvPicPr>
        <p:blipFill rotWithShape="1">
          <a:blip r:embed="rId3" cstate="hqprint">
            <a:extLst>
              <a:ext uri="{28A0092B-C50C-407E-A947-70E740481C1C}">
                <a14:useLocalDpi xmlns:a14="http://schemas.microsoft.com/office/drawing/2010/main" val="0"/>
              </a:ext>
            </a:extLst>
          </a:blip>
          <a:srcRect t="37639" b="32740"/>
          <a:stretch>
            <a:fillRect/>
          </a:stretch>
        </p:blipFill>
        <p:spPr>
          <a:xfrm>
            <a:off x="447070" y="71021"/>
            <a:ext cx="2337710" cy="692460"/>
          </a:xfrm>
          <a:prstGeom prst="rect">
            <a:avLst/>
          </a:prstGeom>
        </p:spPr>
      </p:pic>
      <p:sp>
        <p:nvSpPr>
          <p:cNvPr id="2" name="灯片编号占位符 1"/>
          <p:cNvSpPr>
            <a:spLocks noGrp="1"/>
          </p:cNvSpPr>
          <p:nvPr>
            <p:ph type="sldNum" sz="quarter" idx="12"/>
          </p:nvPr>
        </p:nvSpPr>
        <p:spPr/>
        <p:txBody>
          <a:bodyPr/>
          <a:lstStyle/>
          <a:p>
            <a:fld id="{A8537B7A-7510-410A-AA53-45D600DA0276}" type="slidenum">
              <a:rPr lang="zh-CN" altLang="en-US" smtClean="0"/>
              <a:t>4</a:t>
            </a:fld>
            <a:endParaRPr lang="zh-CN" altLang="en-US"/>
          </a:p>
        </p:txBody>
      </p:sp>
      <p:pic>
        <p:nvPicPr>
          <p:cNvPr id="4" name="图片 3">
            <a:extLst>
              <a:ext uri="{FF2B5EF4-FFF2-40B4-BE49-F238E27FC236}">
                <a16:creationId xmlns:a16="http://schemas.microsoft.com/office/drawing/2014/main" id="{A29372BA-65B7-1D90-F8A7-55266B13014E}"/>
              </a:ext>
            </a:extLst>
          </p:cNvPr>
          <p:cNvPicPr>
            <a:picLocks noChangeAspect="1"/>
          </p:cNvPicPr>
          <p:nvPr/>
        </p:nvPicPr>
        <p:blipFill>
          <a:blip r:embed="rId4"/>
          <a:stretch>
            <a:fillRect/>
          </a:stretch>
        </p:blipFill>
        <p:spPr>
          <a:xfrm>
            <a:off x="23967" y="1234123"/>
            <a:ext cx="8725656" cy="5311600"/>
          </a:xfrm>
          <a:prstGeom prst="rect">
            <a:avLst/>
          </a:prstGeom>
        </p:spPr>
      </p:pic>
      <p:sp>
        <p:nvSpPr>
          <p:cNvPr id="6" name="文本框 5">
            <a:extLst>
              <a:ext uri="{FF2B5EF4-FFF2-40B4-BE49-F238E27FC236}">
                <a16:creationId xmlns:a16="http://schemas.microsoft.com/office/drawing/2014/main" id="{B68C926F-62C9-8821-F11C-6A358D5AF037}"/>
              </a:ext>
            </a:extLst>
          </p:cNvPr>
          <p:cNvSpPr txBox="1"/>
          <p:nvPr/>
        </p:nvSpPr>
        <p:spPr>
          <a:xfrm>
            <a:off x="70231" y="908875"/>
            <a:ext cx="6323238" cy="369332"/>
          </a:xfrm>
          <a:prstGeom prst="rect">
            <a:avLst/>
          </a:prstGeom>
          <a:noFill/>
        </p:spPr>
        <p:txBody>
          <a:bodyPr wrap="square">
            <a:spAutoFit/>
          </a:bodyPr>
          <a:lstStyle/>
          <a:p>
            <a:r>
              <a:rPr lang="zh-CN" altLang="en-US" b="1" dirty="0"/>
              <a:t>Quantification of TE expression in single cells with scTE.</a:t>
            </a:r>
          </a:p>
        </p:txBody>
      </p:sp>
      <p:sp>
        <p:nvSpPr>
          <p:cNvPr id="11" name="Rectangle 1">
            <a:extLst>
              <a:ext uri="{FF2B5EF4-FFF2-40B4-BE49-F238E27FC236}">
                <a16:creationId xmlns:a16="http://schemas.microsoft.com/office/drawing/2014/main" id="{62D5D901-3543-FA77-22F2-8CA61B4500E1}"/>
              </a:ext>
            </a:extLst>
          </p:cNvPr>
          <p:cNvSpPr>
            <a:spLocks noChangeArrowheads="1"/>
          </p:cNvSpPr>
          <p:nvPr/>
        </p:nvSpPr>
        <p:spPr bwMode="auto">
          <a:xfrm>
            <a:off x="8480349" y="1705907"/>
            <a:ext cx="3687684"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zh-CN" sz="1600" b="0" i="0" dirty="0" err="1">
                <a:effectLst/>
                <a:latin typeface="-apple-system"/>
              </a:rPr>
              <a:t>scTE</a:t>
            </a:r>
            <a:r>
              <a:rPr lang="zh-CN" altLang="en-US" sz="1600" b="0" i="0" dirty="0">
                <a:effectLst/>
                <a:latin typeface="-apple-system"/>
              </a:rPr>
              <a:t>对非</a:t>
            </a:r>
            <a:r>
              <a:rPr lang="en-US" altLang="zh-CN" sz="1600" b="0" i="0" dirty="0">
                <a:effectLst/>
                <a:latin typeface="-apple-system"/>
              </a:rPr>
              <a:t>TE</a:t>
            </a:r>
            <a:r>
              <a:rPr lang="zh-CN" altLang="en-US" sz="1600" b="0" i="0" dirty="0">
                <a:effectLst/>
                <a:latin typeface="-apple-system"/>
              </a:rPr>
              <a:t>基因表达的准确性：</a:t>
            </a:r>
            <a:endParaRPr kumimoji="0" lang="en-US"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即使一种细胞类型在混合物中仅占1%的少数，scTE也能正确识别它</a:t>
            </a:r>
            <a:r>
              <a:rPr lang="zh-CN" altLang="en-US" sz="1600" dirty="0">
                <a:solidFill>
                  <a:srgbClr val="333333"/>
                </a:solidFill>
                <a:latin typeface="Open Sans" panose="020B0606030504020204" pitchFamily="34" charset="0"/>
                <a:cs typeface="Open Sans" panose="020B0606030504020204" pitchFamily="34" charset="0"/>
              </a:rPr>
              <a:t>。</a:t>
            </a:r>
            <a:r>
              <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表明scTE不影响基因表达的整体分析</a:t>
            </a:r>
            <a:r>
              <a:rPr kumimoji="0" lang="zh-CN" altLang="en-US"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t>
            </a:r>
            <a:r>
              <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这些结果证明了scTE的灵敏度</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7DF6F-54C4-2990-7355-063A122F6544}"/>
            </a:ext>
          </a:extLst>
        </p:cNvPr>
        <p:cNvGrpSpPr/>
        <p:nvPr/>
      </p:nvGrpSpPr>
      <p:grpSpPr>
        <a:xfrm>
          <a:off x="0" y="0"/>
          <a:ext cx="0" cy="0"/>
          <a:chOff x="0" y="0"/>
          <a:chExt cx="0" cy="0"/>
        </a:xfrm>
      </p:grpSpPr>
      <p:sp>
        <p:nvSpPr>
          <p:cNvPr id="22" name="矩形 4">
            <a:extLst>
              <a:ext uri="{FF2B5EF4-FFF2-40B4-BE49-F238E27FC236}">
                <a16:creationId xmlns:a16="http://schemas.microsoft.com/office/drawing/2014/main" id="{610CE35F-2169-878D-9C07-065832C4D6C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a:extLst>
              <a:ext uri="{FF2B5EF4-FFF2-40B4-BE49-F238E27FC236}">
                <a16:creationId xmlns:a16="http://schemas.microsoft.com/office/drawing/2014/main" id="{68A11EAA-13C0-D02B-2C2C-A4125699D4E8}"/>
              </a:ext>
            </a:extLst>
          </p:cNvPr>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2ECAD217-1BED-0319-2F9D-2C1A302DC49A}"/>
              </a:ext>
            </a:extLst>
          </p:cNvPr>
          <p:cNvSpPr/>
          <p:nvPr/>
        </p:nvSpPr>
        <p:spPr>
          <a:xfrm>
            <a:off x="49336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a:extLst>
              <a:ext uri="{FF2B5EF4-FFF2-40B4-BE49-F238E27FC236}">
                <a16:creationId xmlns:a16="http://schemas.microsoft.com/office/drawing/2014/main" id="{16CCB8BC-8E96-689B-A035-DABF5ED8D7BB}"/>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AEE16164-051C-A047-E514-F1445C5E2B57}"/>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7" name="TextBox 7">
            <a:extLst>
              <a:ext uri="{FF2B5EF4-FFF2-40B4-BE49-F238E27FC236}">
                <a16:creationId xmlns:a16="http://schemas.microsoft.com/office/drawing/2014/main" id="{9FC5FACA-3E5A-F993-6415-6C63C551C8EA}"/>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相关工作</a:t>
            </a:r>
          </a:p>
        </p:txBody>
      </p:sp>
      <p:sp>
        <p:nvSpPr>
          <p:cNvPr id="28" name="TextBox 9">
            <a:extLst>
              <a:ext uri="{FF2B5EF4-FFF2-40B4-BE49-F238E27FC236}">
                <a16:creationId xmlns:a16="http://schemas.microsoft.com/office/drawing/2014/main" id="{0E939742-B4C2-A8A8-BA11-D0B2D5C333AA}"/>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研究挑战</a:t>
            </a:r>
          </a:p>
        </p:txBody>
      </p:sp>
      <p:sp>
        <p:nvSpPr>
          <p:cNvPr id="29" name="TextBox 10">
            <a:extLst>
              <a:ext uri="{FF2B5EF4-FFF2-40B4-BE49-F238E27FC236}">
                <a16:creationId xmlns:a16="http://schemas.microsoft.com/office/drawing/2014/main" id="{87D995C3-48F0-4A55-5CA1-950E8F9BB9C1}"/>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研究思路</a:t>
            </a:r>
          </a:p>
        </p:txBody>
      </p:sp>
      <p:sp>
        <p:nvSpPr>
          <p:cNvPr id="30" name="TextBox 11">
            <a:extLst>
              <a:ext uri="{FF2B5EF4-FFF2-40B4-BE49-F238E27FC236}">
                <a16:creationId xmlns:a16="http://schemas.microsoft.com/office/drawing/2014/main" id="{2A00D16B-8CE4-A615-2E67-AF98FFA4C595}"/>
              </a:ext>
            </a:extLst>
          </p:cNvPr>
          <p:cNvSpPr txBox="1"/>
          <p:nvPr/>
        </p:nvSpPr>
        <p:spPr>
          <a:xfrm>
            <a:off x="10571034" y="-46003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未来计划</a:t>
            </a:r>
          </a:p>
        </p:txBody>
      </p:sp>
      <p:cxnSp>
        <p:nvCxnSpPr>
          <p:cNvPr id="31" name="直接连接符 30">
            <a:extLst>
              <a:ext uri="{FF2B5EF4-FFF2-40B4-BE49-F238E27FC236}">
                <a16:creationId xmlns:a16="http://schemas.microsoft.com/office/drawing/2014/main" id="{9B89C768-8283-3D8E-8535-4B5E622E2C24}"/>
              </a:ext>
            </a:extLst>
          </p:cNvPr>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81F5A67-5240-8982-73F4-C5F38CFB2460}"/>
              </a:ext>
            </a:extLst>
          </p:cNvPr>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41301D7A-8C73-E0B1-90F3-9CB32A7D048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37639" b="32740"/>
          <a:stretch>
            <a:fillRect/>
          </a:stretch>
        </p:blipFill>
        <p:spPr>
          <a:xfrm>
            <a:off x="447070" y="71021"/>
            <a:ext cx="2337710" cy="692460"/>
          </a:xfrm>
          <a:prstGeom prst="rect">
            <a:avLst/>
          </a:prstGeom>
        </p:spPr>
      </p:pic>
      <p:sp>
        <p:nvSpPr>
          <p:cNvPr id="2" name="灯片编号占位符 1">
            <a:extLst>
              <a:ext uri="{FF2B5EF4-FFF2-40B4-BE49-F238E27FC236}">
                <a16:creationId xmlns:a16="http://schemas.microsoft.com/office/drawing/2014/main" id="{8631DB2C-63D8-610C-4D3B-5C5C4024BE29}"/>
              </a:ext>
            </a:extLst>
          </p:cNvPr>
          <p:cNvSpPr>
            <a:spLocks noGrp="1"/>
          </p:cNvSpPr>
          <p:nvPr>
            <p:ph type="sldNum" sz="quarter" idx="12"/>
          </p:nvPr>
        </p:nvSpPr>
        <p:spPr/>
        <p:txBody>
          <a:bodyPr/>
          <a:lstStyle/>
          <a:p>
            <a:fld id="{A8537B7A-7510-410A-AA53-45D600DA0276}" type="slidenum">
              <a:rPr lang="zh-CN" altLang="en-US" smtClean="0"/>
              <a:t>5</a:t>
            </a:fld>
            <a:endParaRPr lang="zh-CN" altLang="en-US"/>
          </a:p>
        </p:txBody>
      </p:sp>
      <p:pic>
        <p:nvPicPr>
          <p:cNvPr id="4" name="图片 3">
            <a:extLst>
              <a:ext uri="{FF2B5EF4-FFF2-40B4-BE49-F238E27FC236}">
                <a16:creationId xmlns:a16="http://schemas.microsoft.com/office/drawing/2014/main" id="{5DD058A5-975E-3B28-19C3-638333E29CBE}"/>
              </a:ext>
            </a:extLst>
          </p:cNvPr>
          <p:cNvPicPr>
            <a:picLocks noChangeAspect="1"/>
          </p:cNvPicPr>
          <p:nvPr/>
        </p:nvPicPr>
        <p:blipFill>
          <a:blip r:embed="rId4"/>
          <a:srcRect b="61577"/>
          <a:stretch/>
        </p:blipFill>
        <p:spPr>
          <a:xfrm>
            <a:off x="23967" y="1234123"/>
            <a:ext cx="8725656" cy="2040881"/>
          </a:xfrm>
          <a:prstGeom prst="rect">
            <a:avLst/>
          </a:prstGeom>
        </p:spPr>
      </p:pic>
      <p:sp>
        <p:nvSpPr>
          <p:cNvPr id="6" name="文本框 5">
            <a:extLst>
              <a:ext uri="{FF2B5EF4-FFF2-40B4-BE49-F238E27FC236}">
                <a16:creationId xmlns:a16="http://schemas.microsoft.com/office/drawing/2014/main" id="{5F1A9FB3-FF38-A06A-2A64-157C5D24B45B}"/>
              </a:ext>
            </a:extLst>
          </p:cNvPr>
          <p:cNvSpPr txBox="1"/>
          <p:nvPr/>
        </p:nvSpPr>
        <p:spPr>
          <a:xfrm>
            <a:off x="70231" y="908875"/>
            <a:ext cx="6323238" cy="369332"/>
          </a:xfrm>
          <a:prstGeom prst="rect">
            <a:avLst/>
          </a:prstGeom>
          <a:noFill/>
        </p:spPr>
        <p:txBody>
          <a:bodyPr wrap="square">
            <a:spAutoFit/>
          </a:bodyPr>
          <a:lstStyle/>
          <a:p>
            <a:r>
              <a:rPr lang="zh-CN" altLang="en-US" b="1" dirty="0"/>
              <a:t>Quantification of TE expression in single cells with scTE.</a:t>
            </a:r>
          </a:p>
        </p:txBody>
      </p:sp>
      <p:pic>
        <p:nvPicPr>
          <p:cNvPr id="8" name="图片 7">
            <a:extLst>
              <a:ext uri="{FF2B5EF4-FFF2-40B4-BE49-F238E27FC236}">
                <a16:creationId xmlns:a16="http://schemas.microsoft.com/office/drawing/2014/main" id="{CBD26276-5998-6D85-C924-380D5B8D1553}"/>
              </a:ext>
            </a:extLst>
          </p:cNvPr>
          <p:cNvPicPr>
            <a:picLocks noChangeAspect="1"/>
          </p:cNvPicPr>
          <p:nvPr/>
        </p:nvPicPr>
        <p:blipFill>
          <a:blip r:embed="rId5"/>
          <a:stretch>
            <a:fillRect/>
          </a:stretch>
        </p:blipFill>
        <p:spPr>
          <a:xfrm>
            <a:off x="5230770" y="3891927"/>
            <a:ext cx="5248499" cy="2301973"/>
          </a:xfrm>
          <a:prstGeom prst="rect">
            <a:avLst/>
          </a:prstGeom>
        </p:spPr>
      </p:pic>
      <p:pic>
        <p:nvPicPr>
          <p:cNvPr id="3" name="图片 2">
            <a:extLst>
              <a:ext uri="{FF2B5EF4-FFF2-40B4-BE49-F238E27FC236}">
                <a16:creationId xmlns:a16="http://schemas.microsoft.com/office/drawing/2014/main" id="{0E2DA545-7F84-50C3-5A68-F2765B7373D2}"/>
              </a:ext>
            </a:extLst>
          </p:cNvPr>
          <p:cNvPicPr>
            <a:picLocks noChangeAspect="1"/>
          </p:cNvPicPr>
          <p:nvPr/>
        </p:nvPicPr>
        <p:blipFill>
          <a:blip r:embed="rId4"/>
          <a:srcRect l="49877" t="39785"/>
          <a:stretch/>
        </p:blipFill>
        <p:spPr>
          <a:xfrm>
            <a:off x="345383" y="3443731"/>
            <a:ext cx="4373566" cy="3198366"/>
          </a:xfrm>
          <a:prstGeom prst="rect">
            <a:avLst/>
          </a:prstGeom>
        </p:spPr>
      </p:pic>
      <p:sp>
        <p:nvSpPr>
          <p:cNvPr id="5" name="Rectangle 1">
            <a:extLst>
              <a:ext uri="{FF2B5EF4-FFF2-40B4-BE49-F238E27FC236}">
                <a16:creationId xmlns:a16="http://schemas.microsoft.com/office/drawing/2014/main" id="{172EC119-0B1D-11CE-FE82-19C2355A1755}"/>
              </a:ext>
            </a:extLst>
          </p:cNvPr>
          <p:cNvSpPr>
            <a:spLocks noChangeArrowheads="1"/>
          </p:cNvSpPr>
          <p:nvPr/>
        </p:nvSpPr>
        <p:spPr bwMode="auto">
          <a:xfrm>
            <a:off x="8480349" y="1705907"/>
            <a:ext cx="3687684"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zh-CN" sz="1600" b="0" i="0" dirty="0" err="1">
                <a:effectLst/>
                <a:latin typeface="-apple-system"/>
              </a:rPr>
              <a:t>scTE</a:t>
            </a:r>
            <a:r>
              <a:rPr lang="zh-CN" altLang="en-US" sz="1600" b="0" i="0" dirty="0">
                <a:effectLst/>
                <a:latin typeface="-apple-system"/>
              </a:rPr>
              <a:t>对非</a:t>
            </a:r>
            <a:r>
              <a:rPr lang="en-US" altLang="zh-CN" sz="1600" b="0" i="0" dirty="0">
                <a:effectLst/>
                <a:latin typeface="-apple-system"/>
              </a:rPr>
              <a:t>TE</a:t>
            </a:r>
            <a:r>
              <a:rPr lang="zh-CN" altLang="en-US" sz="1600" b="0" i="0" dirty="0">
                <a:effectLst/>
                <a:latin typeface="-apple-system"/>
              </a:rPr>
              <a:t>基因表达的准确性：</a:t>
            </a:r>
            <a:endParaRPr kumimoji="0" lang="en-US"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即使一种细胞类型在混合物中仅占1%的少数，scTE也能正确识别它</a:t>
            </a:r>
            <a:r>
              <a:rPr lang="zh-CN" altLang="en-US" sz="1600" dirty="0">
                <a:solidFill>
                  <a:srgbClr val="333333"/>
                </a:solidFill>
                <a:latin typeface="Open Sans" panose="020B0606030504020204" pitchFamily="34" charset="0"/>
                <a:cs typeface="Open Sans" panose="020B0606030504020204" pitchFamily="34" charset="0"/>
              </a:rPr>
              <a:t>。</a:t>
            </a:r>
            <a:r>
              <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表明scTE不影响基因表达的整体分析</a:t>
            </a:r>
            <a:r>
              <a:rPr kumimoji="0" lang="zh-CN" altLang="en-US"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t>
            </a:r>
            <a:r>
              <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这些结果证明了scTE的灵敏度</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87834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D7DE0-9874-A10B-1ED5-FB4474FD4E7B}"/>
            </a:ext>
          </a:extLst>
        </p:cNvPr>
        <p:cNvGrpSpPr/>
        <p:nvPr/>
      </p:nvGrpSpPr>
      <p:grpSpPr>
        <a:xfrm>
          <a:off x="0" y="0"/>
          <a:ext cx="0" cy="0"/>
          <a:chOff x="0" y="0"/>
          <a:chExt cx="0" cy="0"/>
        </a:xfrm>
      </p:grpSpPr>
      <p:sp>
        <p:nvSpPr>
          <p:cNvPr id="22" name="矩形 4">
            <a:extLst>
              <a:ext uri="{FF2B5EF4-FFF2-40B4-BE49-F238E27FC236}">
                <a16:creationId xmlns:a16="http://schemas.microsoft.com/office/drawing/2014/main" id="{10C97E63-1193-1F70-1625-2F4D787AB2C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a:extLst>
              <a:ext uri="{FF2B5EF4-FFF2-40B4-BE49-F238E27FC236}">
                <a16:creationId xmlns:a16="http://schemas.microsoft.com/office/drawing/2014/main" id="{4323D607-B509-DB59-5480-F97BB7CCAD40}"/>
              </a:ext>
            </a:extLst>
          </p:cNvPr>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78E52DE1-224B-75D7-110A-4891D81CDA6F}"/>
              </a:ext>
            </a:extLst>
          </p:cNvPr>
          <p:cNvSpPr/>
          <p:nvPr/>
        </p:nvSpPr>
        <p:spPr>
          <a:xfrm>
            <a:off x="49336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endParaRPr>
          </a:p>
        </p:txBody>
      </p:sp>
      <p:cxnSp>
        <p:nvCxnSpPr>
          <p:cNvPr id="25" name="直接连接符 24">
            <a:extLst>
              <a:ext uri="{FF2B5EF4-FFF2-40B4-BE49-F238E27FC236}">
                <a16:creationId xmlns:a16="http://schemas.microsoft.com/office/drawing/2014/main" id="{5E2C9986-F513-4694-E617-06DAD8B8E46E}"/>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3F6E70A1-F1AF-3AEB-867B-96C86A84987E}"/>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7" name="TextBox 7">
            <a:extLst>
              <a:ext uri="{FF2B5EF4-FFF2-40B4-BE49-F238E27FC236}">
                <a16:creationId xmlns:a16="http://schemas.microsoft.com/office/drawing/2014/main" id="{58678219-98CD-A9E8-CEF2-5D5C24D80BD2}"/>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相关工作</a:t>
            </a:r>
          </a:p>
        </p:txBody>
      </p:sp>
      <p:sp>
        <p:nvSpPr>
          <p:cNvPr id="28" name="TextBox 9">
            <a:extLst>
              <a:ext uri="{FF2B5EF4-FFF2-40B4-BE49-F238E27FC236}">
                <a16:creationId xmlns:a16="http://schemas.microsoft.com/office/drawing/2014/main" id="{F6B2E164-7E67-5FCA-2EE5-9479F42C41F6}"/>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研究挑战</a:t>
            </a:r>
          </a:p>
        </p:txBody>
      </p:sp>
      <p:sp>
        <p:nvSpPr>
          <p:cNvPr id="29" name="TextBox 10">
            <a:extLst>
              <a:ext uri="{FF2B5EF4-FFF2-40B4-BE49-F238E27FC236}">
                <a16:creationId xmlns:a16="http://schemas.microsoft.com/office/drawing/2014/main" id="{12A6B1C9-3474-3C7C-835C-57AC11707808}"/>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研究思路</a:t>
            </a:r>
          </a:p>
        </p:txBody>
      </p:sp>
      <p:sp>
        <p:nvSpPr>
          <p:cNvPr id="30" name="TextBox 11">
            <a:extLst>
              <a:ext uri="{FF2B5EF4-FFF2-40B4-BE49-F238E27FC236}">
                <a16:creationId xmlns:a16="http://schemas.microsoft.com/office/drawing/2014/main" id="{23381438-B51F-81B0-1DFE-1B4CCE58E906}"/>
              </a:ext>
            </a:extLst>
          </p:cNvPr>
          <p:cNvSpPr txBox="1"/>
          <p:nvPr/>
        </p:nvSpPr>
        <p:spPr>
          <a:xfrm>
            <a:off x="10571034" y="-46003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未来计划</a:t>
            </a:r>
          </a:p>
        </p:txBody>
      </p:sp>
      <p:cxnSp>
        <p:nvCxnSpPr>
          <p:cNvPr id="31" name="直接连接符 30">
            <a:extLst>
              <a:ext uri="{FF2B5EF4-FFF2-40B4-BE49-F238E27FC236}">
                <a16:creationId xmlns:a16="http://schemas.microsoft.com/office/drawing/2014/main" id="{F4256701-3B73-15E5-9238-7874364C4778}"/>
              </a:ext>
            </a:extLst>
          </p:cNvPr>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B3E0C71-4BC6-27C5-CCB7-7D683EDE84DF}"/>
              </a:ext>
            </a:extLst>
          </p:cNvPr>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7816D5C6-0679-BF6B-EBFA-365F8123776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37639" b="32740"/>
          <a:stretch>
            <a:fillRect/>
          </a:stretch>
        </p:blipFill>
        <p:spPr>
          <a:xfrm>
            <a:off x="447070" y="71021"/>
            <a:ext cx="2337710" cy="692460"/>
          </a:xfrm>
          <a:prstGeom prst="rect">
            <a:avLst/>
          </a:prstGeom>
        </p:spPr>
      </p:pic>
      <p:sp>
        <p:nvSpPr>
          <p:cNvPr id="2" name="灯片编号占位符 1">
            <a:extLst>
              <a:ext uri="{FF2B5EF4-FFF2-40B4-BE49-F238E27FC236}">
                <a16:creationId xmlns:a16="http://schemas.microsoft.com/office/drawing/2014/main" id="{B537424C-CC8E-7472-3018-9CA3D12B38CC}"/>
              </a:ext>
            </a:extLst>
          </p:cNvPr>
          <p:cNvSpPr>
            <a:spLocks noGrp="1"/>
          </p:cNvSpPr>
          <p:nvPr>
            <p:ph type="sldNum" sz="quarter" idx="12"/>
          </p:nvPr>
        </p:nvSpPr>
        <p:spPr/>
        <p:txBody>
          <a:bodyPr/>
          <a:lstStyle/>
          <a:p>
            <a:fld id="{A8537B7A-7510-410A-AA53-45D600DA0276}" type="slidenum">
              <a:rPr lang="zh-CN" altLang="en-US" smtClean="0"/>
              <a:t>6</a:t>
            </a:fld>
            <a:endParaRPr lang="zh-CN" altLang="en-US"/>
          </a:p>
        </p:txBody>
      </p:sp>
      <p:pic>
        <p:nvPicPr>
          <p:cNvPr id="4" name="图片 3">
            <a:extLst>
              <a:ext uri="{FF2B5EF4-FFF2-40B4-BE49-F238E27FC236}">
                <a16:creationId xmlns:a16="http://schemas.microsoft.com/office/drawing/2014/main" id="{D63FCEEF-F5C3-E0B5-8610-653C3AED55D4}"/>
              </a:ext>
            </a:extLst>
          </p:cNvPr>
          <p:cNvPicPr>
            <a:picLocks noChangeAspect="1"/>
          </p:cNvPicPr>
          <p:nvPr/>
        </p:nvPicPr>
        <p:blipFill>
          <a:blip r:embed="rId4"/>
          <a:srcRect l="50000" t="36445"/>
          <a:stretch/>
        </p:blipFill>
        <p:spPr>
          <a:xfrm>
            <a:off x="70231" y="3152689"/>
            <a:ext cx="4498163" cy="3480512"/>
          </a:xfrm>
          <a:prstGeom prst="rect">
            <a:avLst/>
          </a:prstGeom>
        </p:spPr>
      </p:pic>
      <p:sp>
        <p:nvSpPr>
          <p:cNvPr id="6" name="文本框 5">
            <a:extLst>
              <a:ext uri="{FF2B5EF4-FFF2-40B4-BE49-F238E27FC236}">
                <a16:creationId xmlns:a16="http://schemas.microsoft.com/office/drawing/2014/main" id="{6997A414-76C9-C996-BCAE-E655E9402373}"/>
              </a:ext>
            </a:extLst>
          </p:cNvPr>
          <p:cNvSpPr txBox="1"/>
          <p:nvPr/>
        </p:nvSpPr>
        <p:spPr>
          <a:xfrm>
            <a:off x="70231" y="908875"/>
            <a:ext cx="6323238" cy="369332"/>
          </a:xfrm>
          <a:prstGeom prst="rect">
            <a:avLst/>
          </a:prstGeom>
          <a:noFill/>
        </p:spPr>
        <p:txBody>
          <a:bodyPr wrap="square">
            <a:spAutoFit/>
          </a:bodyPr>
          <a:lstStyle/>
          <a:p>
            <a:r>
              <a:rPr lang="zh-CN" altLang="en-US" b="1" dirty="0"/>
              <a:t>Quantification of TE expression in single cells with scTE.</a:t>
            </a:r>
          </a:p>
        </p:txBody>
      </p:sp>
      <p:sp>
        <p:nvSpPr>
          <p:cNvPr id="9" name="Rectangle 1">
            <a:extLst>
              <a:ext uri="{FF2B5EF4-FFF2-40B4-BE49-F238E27FC236}">
                <a16:creationId xmlns:a16="http://schemas.microsoft.com/office/drawing/2014/main" id="{24126F27-5A55-219A-87D6-4E6FF7631CF1}"/>
              </a:ext>
            </a:extLst>
          </p:cNvPr>
          <p:cNvSpPr>
            <a:spLocks noChangeArrowheads="1"/>
          </p:cNvSpPr>
          <p:nvPr/>
        </p:nvSpPr>
        <p:spPr bwMode="auto">
          <a:xfrm>
            <a:off x="8480349" y="1705907"/>
            <a:ext cx="3687684"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zh-CN" sz="1600" b="0" i="0" dirty="0" err="1">
                <a:effectLst/>
                <a:latin typeface="-apple-system"/>
              </a:rPr>
              <a:t>scTE</a:t>
            </a:r>
            <a:r>
              <a:rPr lang="zh-CN" altLang="en-US" sz="1600" b="0" i="0" dirty="0">
                <a:effectLst/>
                <a:latin typeface="-apple-system"/>
              </a:rPr>
              <a:t>对非</a:t>
            </a:r>
            <a:r>
              <a:rPr lang="en-US" altLang="zh-CN" sz="1600" b="0" i="0" dirty="0">
                <a:effectLst/>
                <a:latin typeface="-apple-system"/>
              </a:rPr>
              <a:t>TE</a:t>
            </a:r>
            <a:r>
              <a:rPr lang="zh-CN" altLang="en-US" sz="1600" b="0" i="0" dirty="0">
                <a:effectLst/>
                <a:latin typeface="-apple-system"/>
              </a:rPr>
              <a:t>基因表达的准确性：</a:t>
            </a:r>
            <a:endParaRPr kumimoji="0" lang="en-US"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即使一种细胞类型在混合物中仅占1%的少数，scTE也能正确识别它</a:t>
            </a:r>
            <a:r>
              <a:rPr lang="zh-CN" altLang="en-US" sz="1600" dirty="0">
                <a:solidFill>
                  <a:srgbClr val="333333"/>
                </a:solidFill>
                <a:latin typeface="Open Sans" panose="020B0606030504020204" pitchFamily="34" charset="0"/>
                <a:cs typeface="Open Sans" panose="020B0606030504020204" pitchFamily="34" charset="0"/>
              </a:rPr>
              <a:t>。</a:t>
            </a:r>
            <a:r>
              <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表明scTE不影响基因表达的整体分析</a:t>
            </a:r>
            <a:r>
              <a:rPr kumimoji="0" lang="zh-CN" altLang="en-US"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t>
            </a:r>
            <a:r>
              <a:rPr kumimoji="0" lang="zh-CN" altLang="zh-CN"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这些结果证明了scTE的灵敏度</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sp>
        <p:nvSpPr>
          <p:cNvPr id="5" name="文本框 4">
            <a:extLst>
              <a:ext uri="{FF2B5EF4-FFF2-40B4-BE49-F238E27FC236}">
                <a16:creationId xmlns:a16="http://schemas.microsoft.com/office/drawing/2014/main" id="{5908EE0F-918B-6DDF-AAB2-CC13C070B206}"/>
              </a:ext>
            </a:extLst>
          </p:cNvPr>
          <p:cNvSpPr txBox="1"/>
          <p:nvPr/>
        </p:nvSpPr>
        <p:spPr>
          <a:xfrm>
            <a:off x="8504316" y="3613442"/>
            <a:ext cx="3687684" cy="2585323"/>
          </a:xfrm>
          <a:prstGeom prst="rect">
            <a:avLst/>
          </a:prstGeom>
          <a:noFill/>
        </p:spPr>
        <p:txBody>
          <a:bodyPr wrap="square">
            <a:spAutoFit/>
          </a:bodyPr>
          <a:lstStyle/>
          <a:p>
            <a:pPr marL="285750" indent="-285750">
              <a:buFont typeface="Arial" panose="020B0604020202020204" pitchFamily="34" charset="0"/>
              <a:buChar char="•"/>
            </a:pPr>
            <a:r>
              <a:rPr lang="zh-CN" altLang="en-US" sz="1600" dirty="0">
                <a:solidFill>
                  <a:srgbClr val="333333"/>
                </a:solidFill>
                <a:latin typeface="Open Sans" panose="020B0606030504020204" pitchFamily="34" charset="0"/>
                <a:cs typeface="Open Sans" panose="020B0606030504020204" pitchFamily="34" charset="0"/>
              </a:rPr>
              <a:t>要求至少</a:t>
            </a:r>
            <a:r>
              <a:rPr lang="en-US" altLang="zh-CN" sz="1600" dirty="0">
                <a:solidFill>
                  <a:srgbClr val="333333"/>
                </a:solidFill>
                <a:latin typeface="Open Sans" panose="020B0606030504020204" pitchFamily="34" charset="0"/>
                <a:cs typeface="Open Sans" panose="020B0606030504020204" pitchFamily="34" charset="0"/>
              </a:rPr>
              <a:t>2-fold change</a:t>
            </a:r>
            <a:r>
              <a:rPr lang="zh-CN" altLang="en-US" sz="1600" dirty="0">
                <a:solidFill>
                  <a:srgbClr val="333333"/>
                </a:solidFill>
                <a:latin typeface="Open Sans" panose="020B0606030504020204" pitchFamily="34" charset="0"/>
                <a:cs typeface="Open Sans" panose="020B0606030504020204" pitchFamily="34" charset="0"/>
              </a:rPr>
              <a:t>且</a:t>
            </a:r>
            <a:r>
              <a:rPr lang="en-US" altLang="zh-CN" sz="1600" dirty="0">
                <a:solidFill>
                  <a:srgbClr val="333333"/>
                </a:solidFill>
                <a:latin typeface="Open Sans" panose="020B0606030504020204" pitchFamily="34" charset="0"/>
                <a:cs typeface="Open Sans" panose="020B0606030504020204" pitchFamily="34" charset="0"/>
              </a:rPr>
              <a:t>FDR &lt; 0.05</a:t>
            </a:r>
            <a:r>
              <a:rPr lang="zh-CN" altLang="en-US" sz="1600" dirty="0">
                <a:solidFill>
                  <a:srgbClr val="333333"/>
                </a:solidFill>
                <a:latin typeface="Open Sans" panose="020B0606030504020204" pitchFamily="34" charset="0"/>
                <a:cs typeface="Open Sans" panose="020B0606030504020204" pitchFamily="34" charset="0"/>
              </a:rPr>
              <a:t>，</a:t>
            </a:r>
            <a:r>
              <a:rPr lang="en-US" altLang="zh-CN" sz="1600" dirty="0" err="1">
                <a:solidFill>
                  <a:srgbClr val="333333"/>
                </a:solidFill>
                <a:latin typeface="Open Sans" panose="020B0606030504020204" pitchFamily="34" charset="0"/>
                <a:cs typeface="Open Sans" panose="020B0606030504020204" pitchFamily="34" charset="0"/>
              </a:rPr>
              <a:t>scTE</a:t>
            </a:r>
            <a:r>
              <a:rPr lang="zh-CN" altLang="en-US" sz="1600" dirty="0">
                <a:solidFill>
                  <a:srgbClr val="333333"/>
                </a:solidFill>
                <a:latin typeface="Open Sans" panose="020B0606030504020204" pitchFamily="34" charset="0"/>
                <a:cs typeface="Open Sans" panose="020B0606030504020204" pitchFamily="34" charset="0"/>
              </a:rPr>
              <a:t>检测到</a:t>
            </a:r>
            <a:r>
              <a:rPr lang="en-US" altLang="zh-CN" sz="1600" dirty="0">
                <a:solidFill>
                  <a:srgbClr val="333333"/>
                </a:solidFill>
                <a:latin typeface="Open Sans" panose="020B0606030504020204" pitchFamily="34" charset="0"/>
                <a:cs typeface="Open Sans" panose="020B0606030504020204" pitchFamily="34" charset="0"/>
              </a:rPr>
              <a:t>108</a:t>
            </a:r>
            <a:r>
              <a:rPr lang="zh-CN" altLang="en-US" sz="1600" dirty="0">
                <a:solidFill>
                  <a:srgbClr val="333333"/>
                </a:solidFill>
                <a:latin typeface="Open Sans" panose="020B0606030504020204" pitchFamily="34" charset="0"/>
                <a:cs typeface="Open Sans" panose="020B0606030504020204" pitchFamily="34" charset="0"/>
              </a:rPr>
              <a:t>个在</a:t>
            </a:r>
            <a:r>
              <a:rPr lang="en-US" altLang="zh-CN" sz="1600" dirty="0">
                <a:solidFill>
                  <a:srgbClr val="333333"/>
                </a:solidFill>
                <a:latin typeface="Open Sans" panose="020B0606030504020204" pitchFamily="34" charset="0"/>
                <a:cs typeface="Open Sans" panose="020B0606030504020204" pitchFamily="34" charset="0"/>
              </a:rPr>
              <a:t>ESC</a:t>
            </a:r>
            <a:r>
              <a:rPr lang="zh-CN" altLang="en-US" sz="1600" dirty="0">
                <a:solidFill>
                  <a:srgbClr val="333333"/>
                </a:solidFill>
                <a:latin typeface="Open Sans" panose="020B0606030504020204" pitchFamily="34" charset="0"/>
                <a:cs typeface="Open Sans" panose="020B0606030504020204" pitchFamily="34" charset="0"/>
              </a:rPr>
              <a:t>和</a:t>
            </a:r>
            <a:r>
              <a:rPr lang="en-US" altLang="zh-CN" sz="1600" dirty="0">
                <a:solidFill>
                  <a:srgbClr val="333333"/>
                </a:solidFill>
                <a:latin typeface="Open Sans" panose="020B0606030504020204" pitchFamily="34" charset="0"/>
                <a:cs typeface="Open Sans" panose="020B0606030504020204" pitchFamily="34" charset="0"/>
              </a:rPr>
              <a:t>MEFs</a:t>
            </a:r>
            <a:r>
              <a:rPr lang="zh-CN" altLang="en-US" sz="1600" dirty="0">
                <a:solidFill>
                  <a:srgbClr val="333333"/>
                </a:solidFill>
                <a:latin typeface="Open Sans" panose="020B0606030504020204" pitchFamily="34" charset="0"/>
                <a:cs typeface="Open Sans" panose="020B0606030504020204" pitchFamily="34" charset="0"/>
              </a:rPr>
              <a:t>之间显著差异表达的</a:t>
            </a:r>
            <a:r>
              <a:rPr lang="en-US" altLang="zh-CN" sz="1600" dirty="0">
                <a:solidFill>
                  <a:srgbClr val="333333"/>
                </a:solidFill>
                <a:latin typeface="Open Sans" panose="020B0606030504020204" pitchFamily="34" charset="0"/>
                <a:cs typeface="Open Sans" panose="020B0606030504020204" pitchFamily="34" charset="0"/>
              </a:rPr>
              <a:t>TE</a:t>
            </a:r>
            <a:r>
              <a:rPr lang="zh-CN" altLang="en-US" sz="1600" dirty="0">
                <a:solidFill>
                  <a:srgbClr val="333333"/>
                </a:solidFill>
                <a:latin typeface="Open Sans" panose="020B0606030504020204" pitchFamily="34" charset="0"/>
                <a:cs typeface="Open Sans" panose="020B0606030504020204" pitchFamily="34" charset="0"/>
              </a:rPr>
              <a:t>（补充图</a:t>
            </a:r>
            <a:r>
              <a:rPr lang="en-US" altLang="zh-CN" sz="1600" dirty="0">
                <a:solidFill>
                  <a:srgbClr val="333333"/>
                </a:solidFill>
                <a:latin typeface="Open Sans" panose="020B0606030504020204" pitchFamily="34" charset="0"/>
                <a:cs typeface="Open Sans" panose="020B0606030504020204" pitchFamily="34" charset="0"/>
              </a:rPr>
              <a:t>1d</a:t>
            </a:r>
            <a:r>
              <a:rPr lang="zh-CN" altLang="en-US" sz="1600" dirty="0">
                <a:solidFill>
                  <a:srgbClr val="333333"/>
                </a:solidFill>
                <a:latin typeface="Open Sans" panose="020B0606030504020204" pitchFamily="34" charset="0"/>
                <a:cs typeface="Open Sans" panose="020B0606030504020204" pitchFamily="34" charset="0"/>
              </a:rPr>
              <a:t>），包括在</a:t>
            </a:r>
            <a:r>
              <a:rPr lang="en-US" altLang="zh-CN" sz="1600" dirty="0">
                <a:solidFill>
                  <a:srgbClr val="333333"/>
                </a:solidFill>
                <a:latin typeface="Open Sans" panose="020B0606030504020204" pitchFamily="34" charset="0"/>
                <a:cs typeface="Open Sans" panose="020B0606030504020204" pitchFamily="34" charset="0"/>
              </a:rPr>
              <a:t>ESC</a:t>
            </a:r>
            <a:r>
              <a:rPr lang="zh-CN" altLang="en-US" sz="1600" dirty="0">
                <a:solidFill>
                  <a:srgbClr val="333333"/>
                </a:solidFill>
                <a:latin typeface="Open Sans" panose="020B0606030504020204" pitchFamily="34" charset="0"/>
                <a:cs typeface="Open Sans" panose="020B0606030504020204" pitchFamily="34" charset="0"/>
              </a:rPr>
              <a:t>中高度表达的</a:t>
            </a:r>
            <a:r>
              <a:rPr lang="en-US" altLang="zh-CN" sz="1600" dirty="0">
                <a:solidFill>
                  <a:srgbClr val="333333"/>
                </a:solidFill>
                <a:latin typeface="Open Sans" panose="020B0606030504020204" pitchFamily="34" charset="0"/>
                <a:cs typeface="Open Sans" panose="020B0606030504020204" pitchFamily="34" charset="0"/>
              </a:rPr>
              <a:t>ERVB7_1-LTR_MM</a:t>
            </a:r>
            <a:r>
              <a:rPr lang="zh-CN" altLang="en-US" sz="1600" dirty="0">
                <a:solidFill>
                  <a:srgbClr val="333333"/>
                </a:solidFill>
                <a:latin typeface="Open Sans" panose="020B0606030504020204" pitchFamily="34" charset="0"/>
                <a:cs typeface="Open Sans" panose="020B0606030504020204" pitchFamily="34" charset="0"/>
              </a:rPr>
              <a:t>和在</a:t>
            </a:r>
            <a:r>
              <a:rPr lang="en-US" altLang="zh-CN" sz="1600" dirty="0">
                <a:solidFill>
                  <a:srgbClr val="333333"/>
                </a:solidFill>
                <a:latin typeface="Open Sans" panose="020B0606030504020204" pitchFamily="34" charset="0"/>
                <a:cs typeface="Open Sans" panose="020B0606030504020204" pitchFamily="34" charset="0"/>
              </a:rPr>
              <a:t>MEFs</a:t>
            </a:r>
            <a:r>
              <a:rPr lang="zh-CN" altLang="en-US" sz="1600" dirty="0">
                <a:solidFill>
                  <a:srgbClr val="333333"/>
                </a:solidFill>
                <a:latin typeface="Open Sans" panose="020B0606030504020204" pitchFamily="34" charset="0"/>
                <a:cs typeface="Open Sans" panose="020B0606030504020204" pitchFamily="34" charset="0"/>
              </a:rPr>
              <a:t>中的</a:t>
            </a:r>
            <a:r>
              <a:rPr lang="en-US" altLang="zh-CN" sz="1600" dirty="0">
                <a:solidFill>
                  <a:srgbClr val="333333"/>
                </a:solidFill>
                <a:latin typeface="Open Sans" panose="020B0606030504020204" pitchFamily="34" charset="0"/>
                <a:cs typeface="Open Sans" panose="020B0606030504020204" pitchFamily="34" charset="0"/>
              </a:rPr>
              <a:t>RMER 10 B</a:t>
            </a:r>
            <a:r>
              <a:rPr lang="zh-CN" altLang="en-US" sz="1600" dirty="0">
                <a:solidFill>
                  <a:srgbClr val="333333"/>
                </a:solidFill>
                <a:latin typeface="Open Sans" panose="020B0606030504020204" pitchFamily="34" charset="0"/>
                <a:cs typeface="Open Sans" panose="020B0606030504020204" pitchFamily="34" charset="0"/>
              </a:rPr>
              <a:t>（图</a:t>
            </a:r>
            <a:r>
              <a:rPr lang="en-US" altLang="zh-CN" sz="1600" dirty="0">
                <a:solidFill>
                  <a:srgbClr val="333333"/>
                </a:solidFill>
                <a:latin typeface="Open Sans" panose="020B0606030504020204" pitchFamily="34" charset="0"/>
                <a:cs typeface="Open Sans" panose="020B0606030504020204" pitchFamily="34" charset="0"/>
              </a:rPr>
              <a:t>1d</a:t>
            </a:r>
            <a:r>
              <a:rPr lang="zh-CN" altLang="en-US" sz="1600" dirty="0">
                <a:solidFill>
                  <a:srgbClr val="333333"/>
                </a:solidFill>
                <a:latin typeface="Open Sans" panose="020B0606030504020204" pitchFamily="34" charset="0"/>
                <a:cs typeface="Open Sans" panose="020B0606030504020204" pitchFamily="34" charset="0"/>
              </a:rPr>
              <a:t>和补充图</a:t>
            </a:r>
            <a:r>
              <a:rPr lang="en-US" altLang="zh-CN" sz="1600" dirty="0">
                <a:solidFill>
                  <a:srgbClr val="333333"/>
                </a:solidFill>
                <a:latin typeface="Open Sans" panose="020B0606030504020204" pitchFamily="34" charset="0"/>
                <a:cs typeface="Open Sans" panose="020B0606030504020204" pitchFamily="34" charset="0"/>
              </a:rPr>
              <a:t>1 e</a:t>
            </a:r>
            <a:r>
              <a:rPr lang="zh-CN" altLang="en-US" sz="1600" dirty="0">
                <a:solidFill>
                  <a:srgbClr val="333333"/>
                </a:solidFill>
                <a:latin typeface="Open Sans" panose="020B0606030504020204" pitchFamily="34" charset="0"/>
                <a:cs typeface="Open Sans" panose="020B0606030504020204" pitchFamily="34" charset="0"/>
              </a:rPr>
              <a:t>）。此外，仅基于单细胞</a:t>
            </a:r>
            <a:r>
              <a:rPr lang="en-US" altLang="zh-CN" sz="1600" dirty="0">
                <a:solidFill>
                  <a:srgbClr val="333333"/>
                </a:solidFill>
                <a:latin typeface="Open Sans" panose="020B0606030504020204" pitchFamily="34" charset="0"/>
                <a:cs typeface="Open Sans" panose="020B0606030504020204" pitchFamily="34" charset="0"/>
              </a:rPr>
              <a:t>TE</a:t>
            </a:r>
            <a:r>
              <a:rPr lang="zh-CN" altLang="en-US" sz="1600" dirty="0">
                <a:solidFill>
                  <a:srgbClr val="333333"/>
                </a:solidFill>
                <a:latin typeface="Open Sans" panose="020B0606030504020204" pitchFamily="34" charset="0"/>
                <a:cs typeface="Open Sans" panose="020B0606030504020204" pitchFamily="34" charset="0"/>
              </a:rPr>
              <a:t>表达的</a:t>
            </a:r>
            <a:r>
              <a:rPr lang="en-US" altLang="zh-CN" sz="1600" dirty="0">
                <a:solidFill>
                  <a:srgbClr val="333333"/>
                </a:solidFill>
                <a:latin typeface="Open Sans" panose="020B0606030504020204" pitchFamily="34" charset="0"/>
                <a:cs typeface="Open Sans" panose="020B0606030504020204" pitchFamily="34" charset="0"/>
              </a:rPr>
              <a:t>UMAP</a:t>
            </a:r>
            <a:r>
              <a:rPr lang="zh-CN" altLang="en-US" sz="1600" dirty="0">
                <a:solidFill>
                  <a:srgbClr val="333333"/>
                </a:solidFill>
                <a:latin typeface="Open Sans" panose="020B0606030504020204" pitchFamily="34" charset="0"/>
                <a:cs typeface="Open Sans" panose="020B0606030504020204" pitchFamily="34" charset="0"/>
              </a:rPr>
              <a:t>可以以预期的比例区分细胞类型（图</a:t>
            </a:r>
            <a:r>
              <a:rPr lang="en-US" altLang="zh-CN" sz="1600" dirty="0">
                <a:solidFill>
                  <a:srgbClr val="333333"/>
                </a:solidFill>
                <a:latin typeface="Open Sans" panose="020B0606030504020204" pitchFamily="34" charset="0"/>
                <a:cs typeface="Open Sans" panose="020B0606030504020204" pitchFamily="34" charset="0"/>
              </a:rPr>
              <a:t>1 e</a:t>
            </a:r>
            <a:r>
              <a:rPr lang="zh-CN" altLang="en-US" sz="1600" dirty="0">
                <a:solidFill>
                  <a:srgbClr val="333333"/>
                </a:solidFill>
                <a:latin typeface="Open Sans" panose="020B0606030504020204" pitchFamily="34" charset="0"/>
                <a:cs typeface="Open Sans" panose="020B0606030504020204" pitchFamily="34" charset="0"/>
              </a:rPr>
              <a:t>），证明</a:t>
            </a:r>
            <a:r>
              <a:rPr lang="en-US" altLang="zh-CN" sz="1600" dirty="0">
                <a:solidFill>
                  <a:srgbClr val="333333"/>
                </a:solidFill>
                <a:latin typeface="Open Sans" panose="020B0606030504020204" pitchFamily="34" charset="0"/>
                <a:cs typeface="Open Sans" panose="020B0606030504020204" pitchFamily="34" charset="0"/>
              </a:rPr>
              <a:t>TE</a:t>
            </a:r>
            <a:r>
              <a:rPr lang="zh-CN" altLang="en-US" sz="1600" dirty="0">
                <a:solidFill>
                  <a:srgbClr val="333333"/>
                </a:solidFill>
                <a:latin typeface="Open Sans" panose="020B0606030504020204" pitchFamily="34" charset="0"/>
                <a:cs typeface="Open Sans" panose="020B0606030504020204" pitchFamily="34" charset="0"/>
              </a:rPr>
              <a:t> </a:t>
            </a:r>
            <a:r>
              <a:rPr lang="en-US" altLang="zh-CN" sz="1600" dirty="0">
                <a:solidFill>
                  <a:srgbClr val="333333"/>
                </a:solidFill>
                <a:latin typeface="Open Sans" panose="020B0606030504020204" pitchFamily="34" charset="0"/>
                <a:cs typeface="Open Sans" panose="020B0606030504020204" pitchFamily="34" charset="0"/>
              </a:rPr>
              <a:t>expression </a:t>
            </a:r>
            <a:r>
              <a:rPr lang="zh-CN" altLang="en-US" sz="1600" dirty="0">
                <a:solidFill>
                  <a:srgbClr val="333333"/>
                </a:solidFill>
                <a:latin typeface="Open Sans" panose="020B0606030504020204" pitchFamily="34" charset="0"/>
                <a:cs typeface="Open Sans" panose="020B0606030504020204" pitchFamily="34" charset="0"/>
              </a:rPr>
              <a:t>能够辨别细胞身份</a:t>
            </a:r>
            <a:r>
              <a:rPr lang="zh-CN" altLang="en-US" b="0" i="0" dirty="0">
                <a:effectLst/>
                <a:latin typeface="-apple-system"/>
              </a:rPr>
              <a:t>。</a:t>
            </a:r>
            <a:endParaRPr lang="zh-CN" altLang="en-US" dirty="0"/>
          </a:p>
        </p:txBody>
      </p:sp>
      <p:pic>
        <p:nvPicPr>
          <p:cNvPr id="10" name="图片 9">
            <a:extLst>
              <a:ext uri="{FF2B5EF4-FFF2-40B4-BE49-F238E27FC236}">
                <a16:creationId xmlns:a16="http://schemas.microsoft.com/office/drawing/2014/main" id="{2F8BD471-F080-2EC7-E6D4-AD70D9F838F4}"/>
              </a:ext>
            </a:extLst>
          </p:cNvPr>
          <p:cNvPicPr>
            <a:picLocks noChangeAspect="1"/>
          </p:cNvPicPr>
          <p:nvPr/>
        </p:nvPicPr>
        <p:blipFill>
          <a:blip r:embed="rId5"/>
          <a:stretch>
            <a:fillRect/>
          </a:stretch>
        </p:blipFill>
        <p:spPr>
          <a:xfrm>
            <a:off x="4933647" y="3885662"/>
            <a:ext cx="3005037" cy="2339102"/>
          </a:xfrm>
          <a:prstGeom prst="rect">
            <a:avLst/>
          </a:prstGeom>
        </p:spPr>
      </p:pic>
      <p:pic>
        <p:nvPicPr>
          <p:cNvPr id="11" name="图片 10">
            <a:extLst>
              <a:ext uri="{FF2B5EF4-FFF2-40B4-BE49-F238E27FC236}">
                <a16:creationId xmlns:a16="http://schemas.microsoft.com/office/drawing/2014/main" id="{FB100522-6999-872D-722C-3F92111D1AAA}"/>
              </a:ext>
            </a:extLst>
          </p:cNvPr>
          <p:cNvPicPr>
            <a:picLocks noChangeAspect="1"/>
          </p:cNvPicPr>
          <p:nvPr/>
        </p:nvPicPr>
        <p:blipFill>
          <a:blip r:embed="rId4"/>
          <a:srcRect b="60547"/>
          <a:stretch/>
        </p:blipFill>
        <p:spPr>
          <a:xfrm>
            <a:off x="23967" y="1234123"/>
            <a:ext cx="8377083" cy="2095565"/>
          </a:xfrm>
          <a:prstGeom prst="rect">
            <a:avLst/>
          </a:prstGeom>
        </p:spPr>
      </p:pic>
    </p:spTree>
    <p:extLst>
      <p:ext uri="{BB962C8B-B14F-4D97-AF65-F5344CB8AC3E}">
        <p14:creationId xmlns:p14="http://schemas.microsoft.com/office/powerpoint/2010/main" val="4076617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相关工作</a:t>
            </a: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研究挑战</a:t>
            </a: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研究思路</a:t>
            </a: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未来计划</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图片 35"/>
          <p:cNvPicPr>
            <a:picLocks noChangeAspect="1"/>
          </p:cNvPicPr>
          <p:nvPr/>
        </p:nvPicPr>
        <p:blipFill rotWithShape="1">
          <a:blip r:embed="rId3" cstate="hqprint">
            <a:extLst>
              <a:ext uri="{28A0092B-C50C-407E-A947-70E740481C1C}">
                <a14:useLocalDpi xmlns:a14="http://schemas.microsoft.com/office/drawing/2010/main" val="0"/>
              </a:ext>
            </a:extLst>
          </a:blip>
          <a:srcRect t="37639" b="32740"/>
          <a:stretch>
            <a:fillRect/>
          </a:stretch>
        </p:blipFill>
        <p:spPr>
          <a:xfrm>
            <a:off x="447070" y="71021"/>
            <a:ext cx="2337710" cy="692460"/>
          </a:xfrm>
          <a:prstGeom prst="rect">
            <a:avLst/>
          </a:prstGeom>
        </p:spPr>
      </p:pic>
      <p:sp>
        <p:nvSpPr>
          <p:cNvPr id="5" name="灯片编号占位符 4"/>
          <p:cNvSpPr>
            <a:spLocks noGrp="1"/>
          </p:cNvSpPr>
          <p:nvPr>
            <p:ph type="sldNum" sz="quarter" idx="12"/>
          </p:nvPr>
        </p:nvSpPr>
        <p:spPr/>
        <p:txBody>
          <a:bodyPr/>
          <a:lstStyle/>
          <a:p>
            <a:fld id="{A8537B7A-7510-410A-AA53-45D600DA0276}" type="slidenum">
              <a:rPr lang="zh-CN" altLang="en-US" smtClean="0"/>
              <a:t>7</a:t>
            </a:fld>
            <a:endParaRPr lang="zh-CN" altLang="en-US"/>
          </a:p>
        </p:txBody>
      </p:sp>
      <p:sp>
        <p:nvSpPr>
          <p:cNvPr id="3" name="文本框 2">
            <a:extLst>
              <a:ext uri="{FF2B5EF4-FFF2-40B4-BE49-F238E27FC236}">
                <a16:creationId xmlns:a16="http://schemas.microsoft.com/office/drawing/2014/main" id="{410DD644-E13C-7C22-CAE9-03EF59050BAB}"/>
              </a:ext>
            </a:extLst>
          </p:cNvPr>
          <p:cNvSpPr txBox="1"/>
          <p:nvPr/>
        </p:nvSpPr>
        <p:spPr>
          <a:xfrm>
            <a:off x="104595" y="892426"/>
            <a:ext cx="10335468" cy="369332"/>
          </a:xfrm>
          <a:prstGeom prst="rect">
            <a:avLst/>
          </a:prstGeom>
          <a:noFill/>
        </p:spPr>
        <p:txBody>
          <a:bodyPr wrap="square">
            <a:spAutoFit/>
          </a:bodyPr>
          <a:lstStyle/>
          <a:p>
            <a:r>
              <a:rPr lang="zh-CN" altLang="en-US" b="1" dirty="0"/>
              <a:t>Deciphering TE heterogeneity in mouse ESCs and during human cardiac differentiation.</a:t>
            </a:r>
          </a:p>
        </p:txBody>
      </p:sp>
      <p:pic>
        <p:nvPicPr>
          <p:cNvPr id="6" name="图片 5">
            <a:extLst>
              <a:ext uri="{FF2B5EF4-FFF2-40B4-BE49-F238E27FC236}">
                <a16:creationId xmlns:a16="http://schemas.microsoft.com/office/drawing/2014/main" id="{467266DF-0AE9-B377-4831-2516050841D5}"/>
              </a:ext>
            </a:extLst>
          </p:cNvPr>
          <p:cNvPicPr>
            <a:picLocks noChangeAspect="1"/>
          </p:cNvPicPr>
          <p:nvPr/>
        </p:nvPicPr>
        <p:blipFill>
          <a:blip r:embed="rId4"/>
          <a:stretch>
            <a:fillRect/>
          </a:stretch>
        </p:blipFill>
        <p:spPr>
          <a:xfrm>
            <a:off x="431933" y="1380431"/>
            <a:ext cx="8048416" cy="3553611"/>
          </a:xfrm>
          <a:prstGeom prst="rect">
            <a:avLst/>
          </a:prstGeom>
        </p:spPr>
      </p:pic>
      <p:sp>
        <p:nvSpPr>
          <p:cNvPr id="10" name="文本框 9">
            <a:extLst>
              <a:ext uri="{FF2B5EF4-FFF2-40B4-BE49-F238E27FC236}">
                <a16:creationId xmlns:a16="http://schemas.microsoft.com/office/drawing/2014/main" id="{9BB1A388-7298-C63E-7DD2-75DB16C0527F}"/>
              </a:ext>
            </a:extLst>
          </p:cNvPr>
          <p:cNvSpPr txBox="1"/>
          <p:nvPr/>
        </p:nvSpPr>
        <p:spPr>
          <a:xfrm>
            <a:off x="8849391" y="1380431"/>
            <a:ext cx="3181344" cy="3416320"/>
          </a:xfrm>
          <a:prstGeom prst="rect">
            <a:avLst/>
          </a:prstGeom>
          <a:noFill/>
        </p:spPr>
        <p:txBody>
          <a:bodyPr wrap="square">
            <a:spAutoFit/>
          </a:bodyPr>
          <a:lstStyle/>
          <a:p>
            <a:pPr marL="285750" indent="-285750">
              <a:buFont typeface="Arial" panose="020B0604020202020204" pitchFamily="34" charset="0"/>
              <a:buChar char="•"/>
            </a:pPr>
            <a:r>
              <a:rPr lang="zh-CN" altLang="en-US" b="0" i="0" dirty="0">
                <a:effectLst/>
                <a:latin typeface="-apple-system"/>
              </a:rPr>
              <a:t>基于特异性标记基因</a:t>
            </a:r>
            <a:r>
              <a:rPr lang="en-US" altLang="zh-CN" b="0" i="0" dirty="0">
                <a:effectLst/>
                <a:latin typeface="-apple-system"/>
              </a:rPr>
              <a:t>Zscan4c</a:t>
            </a:r>
            <a:r>
              <a:rPr lang="zh-CN" altLang="en-US" b="0" i="0" dirty="0">
                <a:effectLst/>
                <a:latin typeface="-apple-system"/>
              </a:rPr>
              <a:t>和</a:t>
            </a:r>
            <a:r>
              <a:rPr lang="en-US" altLang="zh-CN" b="0" i="0" dirty="0">
                <a:effectLst/>
                <a:latin typeface="-apple-system"/>
              </a:rPr>
              <a:t>Tcstv3</a:t>
            </a:r>
            <a:r>
              <a:rPr lang="zh-CN" altLang="en-US" b="0" i="0" dirty="0">
                <a:effectLst/>
                <a:latin typeface="-apple-system"/>
              </a:rPr>
              <a:t>以及</a:t>
            </a:r>
            <a:r>
              <a:rPr lang="en-US" altLang="zh-CN" b="0" i="0" dirty="0">
                <a:effectLst/>
                <a:latin typeface="-apple-system"/>
              </a:rPr>
              <a:t>MERVL</a:t>
            </a:r>
            <a:r>
              <a:rPr lang="zh-CN" altLang="en-US" b="0" i="0" dirty="0">
                <a:effectLst/>
                <a:latin typeface="-apple-system"/>
              </a:rPr>
              <a:t>和</a:t>
            </a:r>
            <a:r>
              <a:rPr lang="en-US" altLang="zh-CN" b="0" i="0" dirty="0">
                <a:effectLst/>
                <a:latin typeface="-apple-system"/>
              </a:rPr>
              <a:t>MT2_Mm TE</a:t>
            </a:r>
            <a:r>
              <a:rPr lang="zh-CN" altLang="en-US" b="0" i="0" dirty="0">
                <a:effectLst/>
                <a:latin typeface="-apple-system"/>
              </a:rPr>
              <a:t>的表达，</a:t>
            </a:r>
            <a:r>
              <a:rPr lang="en-US" altLang="zh-CN" b="0" i="0" dirty="0" err="1">
                <a:effectLst/>
                <a:latin typeface="-apple-system"/>
              </a:rPr>
              <a:t>scTE</a:t>
            </a:r>
            <a:r>
              <a:rPr lang="zh-CN" altLang="en-US" b="0" i="0" dirty="0">
                <a:effectLst/>
                <a:latin typeface="-apple-system"/>
              </a:rPr>
              <a:t>可以在</a:t>
            </a:r>
            <a:r>
              <a:rPr lang="en-US" altLang="zh-CN" b="0" i="0" dirty="0">
                <a:effectLst/>
                <a:latin typeface="-apple-system"/>
              </a:rPr>
              <a:t>UMAP</a:t>
            </a:r>
            <a:r>
              <a:rPr lang="zh-CN" altLang="en-US" b="0" i="0" dirty="0">
                <a:effectLst/>
                <a:latin typeface="-apple-system"/>
              </a:rPr>
              <a:t>图中正确鉴定这种罕见的</a:t>
            </a:r>
            <a:r>
              <a:rPr lang="en-US" altLang="zh-CN" b="0" i="0" dirty="0">
                <a:effectLst/>
                <a:latin typeface="-apple-system"/>
              </a:rPr>
              <a:t>2C</a:t>
            </a:r>
            <a:r>
              <a:rPr lang="zh-CN" altLang="en-US" b="0" i="0" dirty="0">
                <a:effectLst/>
                <a:latin typeface="-apple-system"/>
              </a:rPr>
              <a:t>样亚群</a:t>
            </a:r>
            <a:endParaRPr lang="en-US" altLang="zh-CN" b="0" i="0" dirty="0">
              <a:effectLst/>
              <a:latin typeface="-apple-system"/>
            </a:endParaRPr>
          </a:p>
          <a:p>
            <a:pPr marL="285750" indent="-285750">
              <a:buFont typeface="Arial" panose="020B0604020202020204" pitchFamily="34" charset="0"/>
              <a:buChar char="•"/>
            </a:pPr>
            <a:endParaRPr lang="en-US" altLang="zh-CN" dirty="0">
              <a:latin typeface="-apple-system"/>
            </a:endParaRPr>
          </a:p>
          <a:p>
            <a:pPr marL="285750" indent="-285750">
              <a:buFont typeface="Arial" panose="020B0604020202020204" pitchFamily="34" charset="0"/>
              <a:buChar char="•"/>
            </a:pPr>
            <a:r>
              <a:rPr lang="zh-CN" altLang="en-US" b="0" i="0" dirty="0">
                <a:effectLst/>
                <a:latin typeface="-apple-system"/>
              </a:rPr>
              <a:t>单独使用</a:t>
            </a:r>
            <a:r>
              <a:rPr lang="en-US" altLang="zh-CN" b="0" i="0" dirty="0">
                <a:effectLst/>
                <a:latin typeface="-apple-system"/>
              </a:rPr>
              <a:t>TE</a:t>
            </a:r>
            <a:r>
              <a:rPr lang="zh-CN" altLang="en-US" b="0" i="0" dirty="0">
                <a:effectLst/>
                <a:latin typeface="-apple-system"/>
              </a:rPr>
              <a:t>（无基因），</a:t>
            </a:r>
            <a:r>
              <a:rPr lang="en-US" altLang="zh-CN" b="0" i="0" dirty="0">
                <a:effectLst/>
                <a:latin typeface="-apple-system"/>
              </a:rPr>
              <a:t>UMAP</a:t>
            </a:r>
            <a:r>
              <a:rPr lang="zh-CN" altLang="en-US" b="0" i="0" dirty="0">
                <a:effectLst/>
                <a:latin typeface="-apple-system"/>
              </a:rPr>
              <a:t>可以基于</a:t>
            </a:r>
            <a:r>
              <a:rPr lang="en-US" altLang="zh-CN" b="0" i="0" dirty="0">
                <a:effectLst/>
                <a:latin typeface="-apple-system"/>
              </a:rPr>
              <a:t>MERVL</a:t>
            </a:r>
            <a:r>
              <a:rPr lang="zh-CN" altLang="en-US" b="0" i="0" dirty="0">
                <a:effectLst/>
                <a:latin typeface="-apple-system"/>
              </a:rPr>
              <a:t>表达正确地分离罕见的</a:t>
            </a:r>
            <a:r>
              <a:rPr lang="en-US" altLang="zh-CN" b="0" i="0" dirty="0">
                <a:effectLst/>
                <a:latin typeface="-apple-system"/>
              </a:rPr>
              <a:t>2C</a:t>
            </a:r>
            <a:r>
              <a:rPr lang="zh-CN" altLang="en-US" b="0" i="0" dirty="0">
                <a:effectLst/>
                <a:latin typeface="-apple-system"/>
              </a:rPr>
              <a:t>样细胞。这证实了</a:t>
            </a:r>
            <a:r>
              <a:rPr lang="en-US" altLang="zh-CN" b="0" i="0" dirty="0" err="1">
                <a:effectLst/>
                <a:latin typeface="-apple-system"/>
              </a:rPr>
              <a:t>scTE</a:t>
            </a:r>
            <a:r>
              <a:rPr lang="zh-CN" altLang="en-US" b="0" i="0" dirty="0">
                <a:effectLst/>
                <a:latin typeface="-apple-system"/>
              </a:rPr>
              <a:t>可以正确识别已知的</a:t>
            </a:r>
            <a:r>
              <a:rPr lang="en-US" altLang="zh-CN" b="0" i="0" dirty="0">
                <a:effectLst/>
                <a:latin typeface="-apple-system"/>
              </a:rPr>
              <a:t>TE</a:t>
            </a:r>
            <a:r>
              <a:rPr lang="zh-CN" altLang="en-US" b="0" i="0" dirty="0">
                <a:effectLst/>
                <a:latin typeface="-apple-system"/>
              </a:rPr>
              <a:t>模式。</a:t>
            </a:r>
            <a:endParaRPr lang="en-US" altLang="zh-CN" b="0" i="0" dirty="0">
              <a:effectLst/>
              <a:latin typeface="-apple-system"/>
            </a:endParaRPr>
          </a:p>
          <a:p>
            <a:pPr marL="285750" indent="-285750">
              <a:buFont typeface="Arial" panose="020B0604020202020204" pitchFamily="34" charset="0"/>
              <a:buChar char="•"/>
            </a:pPr>
            <a:endParaRPr lang="zh-CN" altLang="en-US" dirty="0"/>
          </a:p>
        </p:txBody>
      </p:sp>
      <p:sp>
        <p:nvSpPr>
          <p:cNvPr id="14" name="文本框 13">
            <a:extLst>
              <a:ext uri="{FF2B5EF4-FFF2-40B4-BE49-F238E27FC236}">
                <a16:creationId xmlns:a16="http://schemas.microsoft.com/office/drawing/2014/main" id="{84D6A6C7-BCB4-1483-1F6F-02E0658CDDAA}"/>
              </a:ext>
            </a:extLst>
          </p:cNvPr>
          <p:cNvSpPr txBox="1"/>
          <p:nvPr/>
        </p:nvSpPr>
        <p:spPr>
          <a:xfrm>
            <a:off x="821129" y="5340262"/>
            <a:ext cx="9618934" cy="1200329"/>
          </a:xfrm>
          <a:prstGeom prst="rect">
            <a:avLst/>
          </a:prstGeom>
          <a:noFill/>
        </p:spPr>
        <p:txBody>
          <a:bodyPr wrap="square">
            <a:spAutoFit/>
          </a:bodyPr>
          <a:lstStyle/>
          <a:p>
            <a:r>
              <a:rPr lang="zh-CN" altLang="en-US" b="0" i="0" dirty="0">
                <a:effectLst/>
                <a:latin typeface="-apple-system"/>
              </a:rPr>
              <a:t>在人类中，</a:t>
            </a:r>
            <a:r>
              <a:rPr lang="en-US" altLang="zh-CN" b="0" i="0" dirty="0">
                <a:effectLst/>
                <a:latin typeface="-apple-system"/>
              </a:rPr>
              <a:t>HERV-H LTR</a:t>
            </a:r>
            <a:r>
              <a:rPr lang="zh-CN" altLang="en-US" b="0" i="0" dirty="0">
                <a:effectLst/>
                <a:latin typeface="-apple-system"/>
              </a:rPr>
              <a:t>在早期胚胎和人多能干细胞（</a:t>
            </a:r>
            <a:r>
              <a:rPr lang="en-US" altLang="zh-CN" b="0" i="0" dirty="0" err="1">
                <a:effectLst/>
                <a:latin typeface="-apple-system"/>
              </a:rPr>
              <a:t>hPSC</a:t>
            </a:r>
            <a:r>
              <a:rPr lang="zh-CN" altLang="en-US" b="0" i="0" dirty="0">
                <a:effectLst/>
                <a:latin typeface="-apple-system"/>
              </a:rPr>
              <a:t>）中表达，并有助于多能性维持和体细胞重编程，但对分化为体细胞期间的</a:t>
            </a:r>
            <a:r>
              <a:rPr lang="en-US" altLang="zh-CN" b="0" i="0" dirty="0">
                <a:effectLst/>
                <a:latin typeface="-apple-system"/>
              </a:rPr>
              <a:t>TE</a:t>
            </a:r>
            <a:r>
              <a:rPr lang="zh-CN" altLang="en-US" b="0" i="0" dirty="0">
                <a:effectLst/>
                <a:latin typeface="-apple-system"/>
              </a:rPr>
              <a:t>表达动力学知之甚少。将</a:t>
            </a:r>
            <a:r>
              <a:rPr lang="en-US" altLang="zh-CN" b="0" i="0" dirty="0" err="1">
                <a:effectLst/>
                <a:latin typeface="-apple-system"/>
              </a:rPr>
              <a:t>scTE</a:t>
            </a:r>
            <a:r>
              <a:rPr lang="zh-CN" altLang="en-US" b="0" i="0" dirty="0">
                <a:effectLst/>
                <a:latin typeface="-apple-system"/>
              </a:rPr>
              <a:t>应用于分化为心肌细胞的</a:t>
            </a:r>
            <a:r>
              <a:rPr lang="en-US" altLang="zh-CN" b="0" i="0" dirty="0" err="1">
                <a:effectLst/>
                <a:latin typeface="-apple-system"/>
              </a:rPr>
              <a:t>hPSC</a:t>
            </a:r>
            <a:r>
              <a:rPr lang="zh-CN" altLang="en-US" b="0" i="0" dirty="0">
                <a:effectLst/>
                <a:latin typeface="-apple-system"/>
              </a:rPr>
              <a:t>的</a:t>
            </a:r>
            <a:r>
              <a:rPr lang="en-US" altLang="zh-CN" b="0" i="0" dirty="0" err="1">
                <a:effectLst/>
                <a:latin typeface="-apple-system"/>
              </a:rPr>
              <a:t>scRNA</a:t>
            </a:r>
            <a:r>
              <a:rPr lang="en-US" altLang="zh-CN" b="0" i="0" dirty="0">
                <a:effectLst/>
                <a:latin typeface="-apple-system"/>
              </a:rPr>
              <a:t>-seq</a:t>
            </a:r>
            <a:r>
              <a:rPr lang="zh-CN" altLang="en-US" b="0" i="0" dirty="0">
                <a:effectLst/>
                <a:latin typeface="-apple-system"/>
              </a:rPr>
              <a:t>时间序列，我们观察到在分化期间</a:t>
            </a:r>
            <a:r>
              <a:rPr lang="en-US" altLang="zh-CN" b="0" i="0" dirty="0">
                <a:effectLst/>
                <a:latin typeface="-apple-system"/>
              </a:rPr>
              <a:t>HERV-H LTR</a:t>
            </a:r>
            <a:r>
              <a:rPr lang="zh-CN" altLang="en-US" b="0" i="0" dirty="0">
                <a:effectLst/>
                <a:latin typeface="-apple-system"/>
              </a:rPr>
              <a:t>（包括</a:t>
            </a:r>
            <a:r>
              <a:rPr lang="en-US" altLang="zh-CN" b="0" i="0" dirty="0">
                <a:effectLst/>
                <a:latin typeface="-apple-system"/>
              </a:rPr>
              <a:t>LTR 7</a:t>
            </a:r>
            <a:r>
              <a:rPr lang="zh-CN" altLang="en-US" b="0" i="0" dirty="0">
                <a:effectLst/>
                <a:latin typeface="-apple-system"/>
              </a:rPr>
              <a:t>和</a:t>
            </a:r>
            <a:r>
              <a:rPr lang="en-US" altLang="zh-CN" b="0" i="0" dirty="0">
                <a:effectLst/>
                <a:latin typeface="-apple-system"/>
              </a:rPr>
              <a:t>HERVH-int</a:t>
            </a:r>
            <a:r>
              <a:rPr lang="zh-CN" altLang="en-US" b="0" i="0" dirty="0">
                <a:effectLst/>
                <a:latin typeface="-apple-system"/>
              </a:rPr>
              <a:t>）的预期下调，伴随着多能性因子</a:t>
            </a:r>
            <a:r>
              <a:rPr lang="en-US" altLang="zh-CN" b="0" i="0" dirty="0">
                <a:effectLst/>
                <a:latin typeface="-apple-system"/>
              </a:rPr>
              <a:t>POU 5 F1</a:t>
            </a:r>
            <a:r>
              <a:rPr lang="zh-CN" altLang="en-US" b="0" i="0" dirty="0">
                <a:effectLst/>
                <a:latin typeface="-apple-system"/>
              </a:rPr>
              <a:t>的表达减少。</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009D3-0FDC-8684-7F7B-923763BFF98A}"/>
            </a:ext>
          </a:extLst>
        </p:cNvPr>
        <p:cNvGrpSpPr/>
        <p:nvPr/>
      </p:nvGrpSpPr>
      <p:grpSpPr>
        <a:xfrm>
          <a:off x="0" y="0"/>
          <a:ext cx="0" cy="0"/>
          <a:chOff x="0" y="0"/>
          <a:chExt cx="0" cy="0"/>
        </a:xfrm>
      </p:grpSpPr>
      <p:sp>
        <p:nvSpPr>
          <p:cNvPr id="22" name="矩形 4">
            <a:extLst>
              <a:ext uri="{FF2B5EF4-FFF2-40B4-BE49-F238E27FC236}">
                <a16:creationId xmlns:a16="http://schemas.microsoft.com/office/drawing/2014/main" id="{E741310E-6D28-EE99-2F48-82DF8C49392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a:extLst>
              <a:ext uri="{FF2B5EF4-FFF2-40B4-BE49-F238E27FC236}">
                <a16:creationId xmlns:a16="http://schemas.microsoft.com/office/drawing/2014/main" id="{286ACDA0-7BE6-559D-D3E7-8D8FBEB3A1BF}"/>
              </a:ext>
            </a:extLst>
          </p:cNvPr>
          <p:cNvSpPr/>
          <p:nvPr/>
        </p:nvSpPr>
        <p:spPr>
          <a:xfrm>
            <a:off x="66354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a:extLst>
              <a:ext uri="{FF2B5EF4-FFF2-40B4-BE49-F238E27FC236}">
                <a16:creationId xmlns:a16="http://schemas.microsoft.com/office/drawing/2014/main" id="{5798DBD9-0C95-6BA0-EF12-3DEF80A8F74C}"/>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845001B7-337C-3716-BB21-53553CA2F0CA}"/>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7" name="TextBox 7">
            <a:extLst>
              <a:ext uri="{FF2B5EF4-FFF2-40B4-BE49-F238E27FC236}">
                <a16:creationId xmlns:a16="http://schemas.microsoft.com/office/drawing/2014/main" id="{4A723B99-40B0-3CEC-CBFA-3748752E936E}"/>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相关工作</a:t>
            </a:r>
          </a:p>
        </p:txBody>
      </p:sp>
      <p:sp>
        <p:nvSpPr>
          <p:cNvPr id="28" name="TextBox 9">
            <a:extLst>
              <a:ext uri="{FF2B5EF4-FFF2-40B4-BE49-F238E27FC236}">
                <a16:creationId xmlns:a16="http://schemas.microsoft.com/office/drawing/2014/main" id="{5040B7CB-D748-D584-6D44-9DBF12322071}"/>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研究挑战</a:t>
            </a:r>
          </a:p>
        </p:txBody>
      </p:sp>
      <p:sp>
        <p:nvSpPr>
          <p:cNvPr id="29" name="TextBox 10">
            <a:extLst>
              <a:ext uri="{FF2B5EF4-FFF2-40B4-BE49-F238E27FC236}">
                <a16:creationId xmlns:a16="http://schemas.microsoft.com/office/drawing/2014/main" id="{A34A681B-9DA8-9F74-C85F-5060ED61091A}"/>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研究思路</a:t>
            </a:r>
          </a:p>
        </p:txBody>
      </p:sp>
      <p:sp>
        <p:nvSpPr>
          <p:cNvPr id="30" name="TextBox 11">
            <a:extLst>
              <a:ext uri="{FF2B5EF4-FFF2-40B4-BE49-F238E27FC236}">
                <a16:creationId xmlns:a16="http://schemas.microsoft.com/office/drawing/2014/main" id="{E565AE7A-2329-9AE0-E493-49BEEF3C7DCF}"/>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未来计划</a:t>
            </a:r>
          </a:p>
        </p:txBody>
      </p:sp>
      <p:cxnSp>
        <p:nvCxnSpPr>
          <p:cNvPr id="15" name="直接连接符 14">
            <a:extLst>
              <a:ext uri="{FF2B5EF4-FFF2-40B4-BE49-F238E27FC236}">
                <a16:creationId xmlns:a16="http://schemas.microsoft.com/office/drawing/2014/main" id="{9EDD0611-85D0-1545-095D-CFA3318B8368}"/>
              </a:ext>
            </a:extLst>
          </p:cNvPr>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F107CE9-5B5B-D136-FC41-0F7A16782927}"/>
              </a:ext>
            </a:extLst>
          </p:cNvPr>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图片 35">
            <a:extLst>
              <a:ext uri="{FF2B5EF4-FFF2-40B4-BE49-F238E27FC236}">
                <a16:creationId xmlns:a16="http://schemas.microsoft.com/office/drawing/2014/main" id="{8EC94BB5-72C2-3E2B-6EAC-903058C89142}"/>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37639" b="32740"/>
          <a:stretch>
            <a:fillRect/>
          </a:stretch>
        </p:blipFill>
        <p:spPr>
          <a:xfrm>
            <a:off x="447070" y="71021"/>
            <a:ext cx="2337710" cy="692460"/>
          </a:xfrm>
          <a:prstGeom prst="rect">
            <a:avLst/>
          </a:prstGeom>
        </p:spPr>
      </p:pic>
      <p:sp>
        <p:nvSpPr>
          <p:cNvPr id="5" name="灯片编号占位符 4">
            <a:extLst>
              <a:ext uri="{FF2B5EF4-FFF2-40B4-BE49-F238E27FC236}">
                <a16:creationId xmlns:a16="http://schemas.microsoft.com/office/drawing/2014/main" id="{11407635-32DE-D4E8-266F-9579FEBC021A}"/>
              </a:ext>
            </a:extLst>
          </p:cNvPr>
          <p:cNvSpPr>
            <a:spLocks noGrp="1"/>
          </p:cNvSpPr>
          <p:nvPr>
            <p:ph type="sldNum" sz="quarter" idx="12"/>
          </p:nvPr>
        </p:nvSpPr>
        <p:spPr/>
        <p:txBody>
          <a:bodyPr/>
          <a:lstStyle/>
          <a:p>
            <a:fld id="{A8537B7A-7510-410A-AA53-45D600DA0276}" type="slidenum">
              <a:rPr lang="zh-CN" altLang="en-US" smtClean="0"/>
              <a:t>8</a:t>
            </a:fld>
            <a:endParaRPr lang="zh-CN" altLang="en-US"/>
          </a:p>
        </p:txBody>
      </p:sp>
      <p:sp>
        <p:nvSpPr>
          <p:cNvPr id="3" name="文本框 2">
            <a:extLst>
              <a:ext uri="{FF2B5EF4-FFF2-40B4-BE49-F238E27FC236}">
                <a16:creationId xmlns:a16="http://schemas.microsoft.com/office/drawing/2014/main" id="{7C3B236A-ECEB-6CC1-89E0-02FA1BE2A63E}"/>
              </a:ext>
            </a:extLst>
          </p:cNvPr>
          <p:cNvSpPr txBox="1"/>
          <p:nvPr/>
        </p:nvSpPr>
        <p:spPr>
          <a:xfrm>
            <a:off x="104595" y="892426"/>
            <a:ext cx="10335468" cy="369332"/>
          </a:xfrm>
          <a:prstGeom prst="rect">
            <a:avLst/>
          </a:prstGeom>
          <a:noFill/>
        </p:spPr>
        <p:txBody>
          <a:bodyPr wrap="square">
            <a:spAutoFit/>
          </a:bodyPr>
          <a:lstStyle/>
          <a:p>
            <a:r>
              <a:rPr lang="zh-CN" altLang="en-US" b="1" dirty="0"/>
              <a:t>Deciphering TE heterogeneity in mouse ESCs and during human cardiac differentiation.</a:t>
            </a:r>
          </a:p>
        </p:txBody>
      </p:sp>
      <p:pic>
        <p:nvPicPr>
          <p:cNvPr id="6" name="图片 5">
            <a:extLst>
              <a:ext uri="{FF2B5EF4-FFF2-40B4-BE49-F238E27FC236}">
                <a16:creationId xmlns:a16="http://schemas.microsoft.com/office/drawing/2014/main" id="{572D372E-4615-7888-7F7C-741F563C4C82}"/>
              </a:ext>
            </a:extLst>
          </p:cNvPr>
          <p:cNvPicPr>
            <a:picLocks noChangeAspect="1"/>
          </p:cNvPicPr>
          <p:nvPr/>
        </p:nvPicPr>
        <p:blipFill>
          <a:blip r:embed="rId4"/>
          <a:srcRect t="50771"/>
          <a:stretch/>
        </p:blipFill>
        <p:spPr>
          <a:xfrm>
            <a:off x="447070" y="1627723"/>
            <a:ext cx="8048416" cy="1749408"/>
          </a:xfrm>
          <a:prstGeom prst="rect">
            <a:avLst/>
          </a:prstGeom>
        </p:spPr>
      </p:pic>
      <p:sp>
        <p:nvSpPr>
          <p:cNvPr id="10" name="文本框 9">
            <a:extLst>
              <a:ext uri="{FF2B5EF4-FFF2-40B4-BE49-F238E27FC236}">
                <a16:creationId xmlns:a16="http://schemas.microsoft.com/office/drawing/2014/main" id="{BD8CEDC7-E1D4-252C-E017-91E7CF07F285}"/>
              </a:ext>
            </a:extLst>
          </p:cNvPr>
          <p:cNvSpPr txBox="1"/>
          <p:nvPr/>
        </p:nvSpPr>
        <p:spPr>
          <a:xfrm>
            <a:off x="8849391" y="1380431"/>
            <a:ext cx="3181344" cy="3416320"/>
          </a:xfrm>
          <a:prstGeom prst="rect">
            <a:avLst/>
          </a:prstGeom>
          <a:noFill/>
        </p:spPr>
        <p:txBody>
          <a:bodyPr wrap="square">
            <a:spAutoFit/>
          </a:bodyPr>
          <a:lstStyle/>
          <a:p>
            <a:pPr marL="285750" indent="-285750">
              <a:buFont typeface="Arial" panose="020B0604020202020204" pitchFamily="34" charset="0"/>
              <a:buChar char="•"/>
            </a:pPr>
            <a:r>
              <a:rPr lang="zh-CN" altLang="en-US" b="0" i="0" dirty="0">
                <a:effectLst/>
                <a:latin typeface="-apple-system"/>
              </a:rPr>
              <a:t>基于特异性标记基因</a:t>
            </a:r>
            <a:r>
              <a:rPr lang="en-US" altLang="zh-CN" b="0" i="0" dirty="0">
                <a:effectLst/>
                <a:latin typeface="-apple-system"/>
              </a:rPr>
              <a:t>Zscan4c</a:t>
            </a:r>
            <a:r>
              <a:rPr lang="zh-CN" altLang="en-US" b="0" i="0" dirty="0">
                <a:effectLst/>
                <a:latin typeface="-apple-system"/>
              </a:rPr>
              <a:t>和</a:t>
            </a:r>
            <a:r>
              <a:rPr lang="en-US" altLang="zh-CN" b="0" i="0" dirty="0">
                <a:effectLst/>
                <a:latin typeface="-apple-system"/>
              </a:rPr>
              <a:t>Tcstv3</a:t>
            </a:r>
            <a:r>
              <a:rPr lang="zh-CN" altLang="en-US" b="0" i="0" dirty="0">
                <a:effectLst/>
                <a:latin typeface="-apple-system"/>
              </a:rPr>
              <a:t>以及</a:t>
            </a:r>
            <a:r>
              <a:rPr lang="en-US" altLang="zh-CN" b="0" i="0" dirty="0">
                <a:effectLst/>
                <a:latin typeface="-apple-system"/>
              </a:rPr>
              <a:t>MERVL</a:t>
            </a:r>
            <a:r>
              <a:rPr lang="zh-CN" altLang="en-US" b="0" i="0" dirty="0">
                <a:effectLst/>
                <a:latin typeface="-apple-system"/>
              </a:rPr>
              <a:t>和</a:t>
            </a:r>
            <a:r>
              <a:rPr lang="en-US" altLang="zh-CN" b="0" i="0" dirty="0">
                <a:effectLst/>
                <a:latin typeface="-apple-system"/>
              </a:rPr>
              <a:t>MT2_Mm TE</a:t>
            </a:r>
            <a:r>
              <a:rPr lang="zh-CN" altLang="en-US" b="0" i="0" dirty="0">
                <a:effectLst/>
                <a:latin typeface="-apple-system"/>
              </a:rPr>
              <a:t>的表达，</a:t>
            </a:r>
            <a:r>
              <a:rPr lang="en-US" altLang="zh-CN" b="0" i="0" dirty="0" err="1">
                <a:effectLst/>
                <a:latin typeface="-apple-system"/>
              </a:rPr>
              <a:t>scTE</a:t>
            </a:r>
            <a:r>
              <a:rPr lang="zh-CN" altLang="en-US" b="0" i="0" dirty="0">
                <a:effectLst/>
                <a:latin typeface="-apple-system"/>
              </a:rPr>
              <a:t>可以在</a:t>
            </a:r>
            <a:r>
              <a:rPr lang="en-US" altLang="zh-CN" b="0" i="0" dirty="0">
                <a:effectLst/>
                <a:latin typeface="-apple-system"/>
              </a:rPr>
              <a:t>UMAP</a:t>
            </a:r>
            <a:r>
              <a:rPr lang="zh-CN" altLang="en-US" b="0" i="0" dirty="0">
                <a:effectLst/>
                <a:latin typeface="-apple-system"/>
              </a:rPr>
              <a:t>图中正确鉴定这种罕见的</a:t>
            </a:r>
            <a:r>
              <a:rPr lang="en-US" altLang="zh-CN" b="0" i="0" dirty="0">
                <a:effectLst/>
                <a:latin typeface="-apple-system"/>
              </a:rPr>
              <a:t>2C</a:t>
            </a:r>
            <a:r>
              <a:rPr lang="zh-CN" altLang="en-US" b="0" i="0" dirty="0">
                <a:effectLst/>
                <a:latin typeface="-apple-system"/>
              </a:rPr>
              <a:t>样亚群</a:t>
            </a:r>
            <a:endParaRPr lang="en-US" altLang="zh-CN" b="0" i="0" dirty="0">
              <a:effectLst/>
              <a:latin typeface="-apple-system"/>
            </a:endParaRPr>
          </a:p>
          <a:p>
            <a:pPr marL="285750" indent="-285750">
              <a:buFont typeface="Arial" panose="020B0604020202020204" pitchFamily="34" charset="0"/>
              <a:buChar char="•"/>
            </a:pPr>
            <a:endParaRPr lang="en-US" altLang="zh-CN" dirty="0">
              <a:latin typeface="-apple-system"/>
            </a:endParaRPr>
          </a:p>
          <a:p>
            <a:pPr marL="285750" indent="-285750">
              <a:buFont typeface="Arial" panose="020B0604020202020204" pitchFamily="34" charset="0"/>
              <a:buChar char="•"/>
            </a:pPr>
            <a:r>
              <a:rPr lang="zh-CN" altLang="en-US" b="0" i="0" dirty="0">
                <a:effectLst/>
                <a:latin typeface="-apple-system"/>
              </a:rPr>
              <a:t>单独使用</a:t>
            </a:r>
            <a:r>
              <a:rPr lang="en-US" altLang="zh-CN" b="0" i="0" dirty="0">
                <a:effectLst/>
                <a:latin typeface="-apple-system"/>
              </a:rPr>
              <a:t>TE</a:t>
            </a:r>
            <a:r>
              <a:rPr lang="zh-CN" altLang="en-US" b="0" i="0" dirty="0">
                <a:effectLst/>
                <a:latin typeface="-apple-system"/>
              </a:rPr>
              <a:t>（无基因），</a:t>
            </a:r>
            <a:r>
              <a:rPr lang="en-US" altLang="zh-CN" b="0" i="0" dirty="0">
                <a:effectLst/>
                <a:latin typeface="-apple-system"/>
              </a:rPr>
              <a:t>UMAP</a:t>
            </a:r>
            <a:r>
              <a:rPr lang="zh-CN" altLang="en-US" b="0" i="0" dirty="0">
                <a:effectLst/>
                <a:latin typeface="-apple-system"/>
              </a:rPr>
              <a:t>可以基于</a:t>
            </a:r>
            <a:r>
              <a:rPr lang="en-US" altLang="zh-CN" b="0" i="0" dirty="0">
                <a:effectLst/>
                <a:latin typeface="-apple-system"/>
              </a:rPr>
              <a:t>MERVL</a:t>
            </a:r>
            <a:r>
              <a:rPr lang="zh-CN" altLang="en-US" b="0" i="0" dirty="0">
                <a:effectLst/>
                <a:latin typeface="-apple-system"/>
              </a:rPr>
              <a:t>表达正确地分离罕见的</a:t>
            </a:r>
            <a:r>
              <a:rPr lang="en-US" altLang="zh-CN" b="0" i="0" dirty="0">
                <a:effectLst/>
                <a:latin typeface="-apple-system"/>
              </a:rPr>
              <a:t>2C</a:t>
            </a:r>
            <a:r>
              <a:rPr lang="zh-CN" altLang="en-US" b="0" i="0" dirty="0">
                <a:effectLst/>
                <a:latin typeface="-apple-system"/>
              </a:rPr>
              <a:t>样细胞。这证实了</a:t>
            </a:r>
            <a:r>
              <a:rPr lang="en-US" altLang="zh-CN" b="0" i="0" dirty="0" err="1">
                <a:effectLst/>
                <a:latin typeface="-apple-system"/>
              </a:rPr>
              <a:t>scTE</a:t>
            </a:r>
            <a:r>
              <a:rPr lang="zh-CN" altLang="en-US" b="0" i="0" dirty="0">
                <a:effectLst/>
                <a:latin typeface="-apple-system"/>
              </a:rPr>
              <a:t>可以正确识别已知的</a:t>
            </a:r>
            <a:r>
              <a:rPr lang="en-US" altLang="zh-CN" b="0" i="0" dirty="0">
                <a:effectLst/>
                <a:latin typeface="-apple-system"/>
              </a:rPr>
              <a:t>TE</a:t>
            </a:r>
            <a:r>
              <a:rPr lang="zh-CN" altLang="en-US" b="0" i="0" dirty="0">
                <a:effectLst/>
                <a:latin typeface="-apple-system"/>
              </a:rPr>
              <a:t>模式。</a:t>
            </a:r>
            <a:endParaRPr lang="en-US" altLang="zh-CN" b="0" i="0" dirty="0">
              <a:effectLst/>
              <a:latin typeface="-apple-system"/>
            </a:endParaRPr>
          </a:p>
          <a:p>
            <a:pPr marL="285750" indent="-285750">
              <a:buFont typeface="Arial" panose="020B0604020202020204" pitchFamily="34" charset="0"/>
              <a:buChar char="•"/>
            </a:pPr>
            <a:endParaRPr lang="zh-CN" altLang="en-US" dirty="0"/>
          </a:p>
        </p:txBody>
      </p:sp>
      <p:sp>
        <p:nvSpPr>
          <p:cNvPr id="14" name="文本框 13">
            <a:extLst>
              <a:ext uri="{FF2B5EF4-FFF2-40B4-BE49-F238E27FC236}">
                <a16:creationId xmlns:a16="http://schemas.microsoft.com/office/drawing/2014/main" id="{01DCB8A2-6297-D551-C936-E8A3B36530AC}"/>
              </a:ext>
            </a:extLst>
          </p:cNvPr>
          <p:cNvSpPr txBox="1"/>
          <p:nvPr/>
        </p:nvSpPr>
        <p:spPr>
          <a:xfrm>
            <a:off x="382563" y="5522473"/>
            <a:ext cx="9618934" cy="1200329"/>
          </a:xfrm>
          <a:prstGeom prst="rect">
            <a:avLst/>
          </a:prstGeom>
          <a:noFill/>
        </p:spPr>
        <p:txBody>
          <a:bodyPr wrap="square">
            <a:spAutoFit/>
          </a:bodyPr>
          <a:lstStyle/>
          <a:p>
            <a:r>
              <a:rPr lang="zh-CN" altLang="en-US" b="0" i="0" dirty="0">
                <a:effectLst/>
                <a:latin typeface="-apple-system"/>
              </a:rPr>
              <a:t>在人类中，</a:t>
            </a:r>
            <a:r>
              <a:rPr lang="en-US" altLang="zh-CN" b="0" i="0" dirty="0">
                <a:effectLst/>
                <a:latin typeface="-apple-system"/>
              </a:rPr>
              <a:t>HERV-H LTR</a:t>
            </a:r>
            <a:r>
              <a:rPr lang="zh-CN" altLang="en-US" b="0" i="0" dirty="0">
                <a:effectLst/>
                <a:latin typeface="-apple-system"/>
              </a:rPr>
              <a:t>在早期胚胎和人多能干细胞（</a:t>
            </a:r>
            <a:r>
              <a:rPr lang="en-US" altLang="zh-CN" b="0" i="0" dirty="0" err="1">
                <a:effectLst/>
                <a:latin typeface="-apple-system"/>
              </a:rPr>
              <a:t>hPSC</a:t>
            </a:r>
            <a:r>
              <a:rPr lang="zh-CN" altLang="en-US" b="0" i="0" dirty="0">
                <a:effectLst/>
                <a:latin typeface="-apple-system"/>
              </a:rPr>
              <a:t>）中表达，并有助于多能性维持和体细胞重编程，但对分化为体细胞期间的</a:t>
            </a:r>
            <a:r>
              <a:rPr lang="en-US" altLang="zh-CN" b="0" i="0" dirty="0">
                <a:effectLst/>
                <a:latin typeface="-apple-system"/>
              </a:rPr>
              <a:t>TE</a:t>
            </a:r>
            <a:r>
              <a:rPr lang="zh-CN" altLang="en-US" b="0" i="0" dirty="0">
                <a:effectLst/>
                <a:latin typeface="-apple-system"/>
              </a:rPr>
              <a:t>表达动力学知之甚少。将</a:t>
            </a:r>
            <a:r>
              <a:rPr lang="en-US" altLang="zh-CN" b="0" i="0" dirty="0" err="1">
                <a:effectLst/>
                <a:latin typeface="-apple-system"/>
              </a:rPr>
              <a:t>scTE</a:t>
            </a:r>
            <a:r>
              <a:rPr lang="zh-CN" altLang="en-US" b="0" i="0" dirty="0">
                <a:effectLst/>
                <a:latin typeface="-apple-system"/>
              </a:rPr>
              <a:t>应用于分化为心肌细胞的</a:t>
            </a:r>
            <a:r>
              <a:rPr lang="en-US" altLang="zh-CN" b="0" i="0" dirty="0" err="1">
                <a:effectLst/>
                <a:latin typeface="-apple-system"/>
              </a:rPr>
              <a:t>hPSC</a:t>
            </a:r>
            <a:r>
              <a:rPr lang="zh-CN" altLang="en-US" b="0" i="0" dirty="0">
                <a:effectLst/>
                <a:latin typeface="-apple-system"/>
              </a:rPr>
              <a:t>的</a:t>
            </a:r>
            <a:r>
              <a:rPr lang="en-US" altLang="zh-CN" b="0" i="0" dirty="0" err="1">
                <a:effectLst/>
                <a:latin typeface="-apple-system"/>
              </a:rPr>
              <a:t>scRNA</a:t>
            </a:r>
            <a:r>
              <a:rPr lang="en-US" altLang="zh-CN" b="0" i="0" dirty="0">
                <a:effectLst/>
                <a:latin typeface="-apple-system"/>
              </a:rPr>
              <a:t>-seq</a:t>
            </a:r>
            <a:r>
              <a:rPr lang="zh-CN" altLang="en-US" b="0" i="0" dirty="0">
                <a:effectLst/>
                <a:latin typeface="-apple-system"/>
              </a:rPr>
              <a:t>时间序列，我们观察到在分化期间</a:t>
            </a:r>
            <a:r>
              <a:rPr lang="en-US" altLang="zh-CN" b="0" i="0" dirty="0">
                <a:effectLst/>
                <a:latin typeface="-apple-system"/>
              </a:rPr>
              <a:t>HERV-H LTR</a:t>
            </a:r>
            <a:r>
              <a:rPr lang="zh-CN" altLang="en-US" b="0" i="0" dirty="0">
                <a:effectLst/>
                <a:latin typeface="-apple-system"/>
              </a:rPr>
              <a:t>（包括</a:t>
            </a:r>
            <a:r>
              <a:rPr lang="en-US" altLang="zh-CN" b="0" i="0" dirty="0">
                <a:effectLst/>
                <a:latin typeface="-apple-system"/>
              </a:rPr>
              <a:t>LTR 7</a:t>
            </a:r>
            <a:r>
              <a:rPr lang="zh-CN" altLang="en-US" b="0" i="0" dirty="0">
                <a:effectLst/>
                <a:latin typeface="-apple-system"/>
              </a:rPr>
              <a:t>和</a:t>
            </a:r>
            <a:r>
              <a:rPr lang="en-US" altLang="zh-CN" b="0" i="0" dirty="0">
                <a:effectLst/>
                <a:latin typeface="-apple-system"/>
              </a:rPr>
              <a:t>HERVH-int</a:t>
            </a:r>
            <a:r>
              <a:rPr lang="zh-CN" altLang="en-US" b="0" i="0" dirty="0">
                <a:effectLst/>
                <a:latin typeface="-apple-system"/>
              </a:rPr>
              <a:t>）的预期下调，伴随着多能性因子</a:t>
            </a:r>
            <a:r>
              <a:rPr lang="en-US" altLang="zh-CN" b="0" i="0" dirty="0">
                <a:effectLst/>
                <a:latin typeface="-apple-system"/>
              </a:rPr>
              <a:t>POU 5 F1</a:t>
            </a:r>
            <a:r>
              <a:rPr lang="zh-CN" altLang="en-US" b="0" i="0" dirty="0">
                <a:effectLst/>
                <a:latin typeface="-apple-system"/>
              </a:rPr>
              <a:t>的表达减少。</a:t>
            </a:r>
            <a:endParaRPr lang="zh-CN" altLang="en-US" dirty="0"/>
          </a:p>
        </p:txBody>
      </p:sp>
      <p:pic>
        <p:nvPicPr>
          <p:cNvPr id="18" name="图片 17">
            <a:extLst>
              <a:ext uri="{FF2B5EF4-FFF2-40B4-BE49-F238E27FC236}">
                <a16:creationId xmlns:a16="http://schemas.microsoft.com/office/drawing/2014/main" id="{122C60A8-6065-BB1F-ADF7-E9F85E3D2C48}"/>
              </a:ext>
            </a:extLst>
          </p:cNvPr>
          <p:cNvPicPr>
            <a:picLocks noChangeAspect="1"/>
          </p:cNvPicPr>
          <p:nvPr/>
        </p:nvPicPr>
        <p:blipFill>
          <a:blip r:embed="rId5"/>
          <a:stretch>
            <a:fillRect/>
          </a:stretch>
        </p:blipFill>
        <p:spPr>
          <a:xfrm>
            <a:off x="504944" y="3377131"/>
            <a:ext cx="8428009" cy="1941892"/>
          </a:xfrm>
          <a:prstGeom prst="rect">
            <a:avLst/>
          </a:prstGeom>
        </p:spPr>
      </p:pic>
    </p:spTree>
    <p:extLst>
      <p:ext uri="{BB962C8B-B14F-4D97-AF65-F5344CB8AC3E}">
        <p14:creationId xmlns:p14="http://schemas.microsoft.com/office/powerpoint/2010/main" val="1935581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F6D87-C2C2-ECE0-17FB-6F0028D01B0E}"/>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190C315D-8771-FA5F-C59F-D1F6C8861FD0}"/>
              </a:ext>
            </a:extLst>
          </p:cNvPr>
          <p:cNvPicPr>
            <a:picLocks noChangeAspect="1"/>
          </p:cNvPicPr>
          <p:nvPr/>
        </p:nvPicPr>
        <p:blipFill>
          <a:blip r:embed="rId3"/>
          <a:stretch>
            <a:fillRect/>
          </a:stretch>
        </p:blipFill>
        <p:spPr>
          <a:xfrm>
            <a:off x="9303842" y="4366044"/>
            <a:ext cx="2049958" cy="2491956"/>
          </a:xfrm>
          <a:prstGeom prst="rect">
            <a:avLst/>
          </a:prstGeom>
        </p:spPr>
      </p:pic>
      <p:sp>
        <p:nvSpPr>
          <p:cNvPr id="22" name="矩形 4">
            <a:extLst>
              <a:ext uri="{FF2B5EF4-FFF2-40B4-BE49-F238E27FC236}">
                <a16:creationId xmlns:a16="http://schemas.microsoft.com/office/drawing/2014/main" id="{46C341D8-6E1A-E94B-6C1F-A6C319E438E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a:extLst>
              <a:ext uri="{FF2B5EF4-FFF2-40B4-BE49-F238E27FC236}">
                <a16:creationId xmlns:a16="http://schemas.microsoft.com/office/drawing/2014/main" id="{72DE819C-CB77-7F8C-0500-CA7D9895BB90}"/>
              </a:ext>
            </a:extLst>
          </p:cNvPr>
          <p:cNvSpPr/>
          <p:nvPr/>
        </p:nvSpPr>
        <p:spPr>
          <a:xfrm>
            <a:off x="66354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a:extLst>
              <a:ext uri="{FF2B5EF4-FFF2-40B4-BE49-F238E27FC236}">
                <a16:creationId xmlns:a16="http://schemas.microsoft.com/office/drawing/2014/main" id="{674C2EB8-3AD5-C435-4AE6-8C866DB1BBD9}"/>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896B4AB8-735B-10FC-61E1-C622F85B5A7B}"/>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7" name="TextBox 7">
            <a:extLst>
              <a:ext uri="{FF2B5EF4-FFF2-40B4-BE49-F238E27FC236}">
                <a16:creationId xmlns:a16="http://schemas.microsoft.com/office/drawing/2014/main" id="{D58E388E-C1FA-AE22-9F63-84186B634F20}"/>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相关工作</a:t>
            </a:r>
          </a:p>
        </p:txBody>
      </p:sp>
      <p:sp>
        <p:nvSpPr>
          <p:cNvPr id="28" name="TextBox 9">
            <a:extLst>
              <a:ext uri="{FF2B5EF4-FFF2-40B4-BE49-F238E27FC236}">
                <a16:creationId xmlns:a16="http://schemas.microsoft.com/office/drawing/2014/main" id="{27B4A421-1D38-AC56-F72F-ECF146667FC0}"/>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研究挑战</a:t>
            </a:r>
          </a:p>
        </p:txBody>
      </p:sp>
      <p:sp>
        <p:nvSpPr>
          <p:cNvPr id="29" name="TextBox 10">
            <a:extLst>
              <a:ext uri="{FF2B5EF4-FFF2-40B4-BE49-F238E27FC236}">
                <a16:creationId xmlns:a16="http://schemas.microsoft.com/office/drawing/2014/main" id="{85550413-B107-8BF0-8602-F741728CBA28}"/>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研究思路</a:t>
            </a:r>
          </a:p>
        </p:txBody>
      </p:sp>
      <p:sp>
        <p:nvSpPr>
          <p:cNvPr id="30" name="TextBox 11">
            <a:extLst>
              <a:ext uri="{FF2B5EF4-FFF2-40B4-BE49-F238E27FC236}">
                <a16:creationId xmlns:a16="http://schemas.microsoft.com/office/drawing/2014/main" id="{9EEB8ACD-0AFC-815E-48D3-3879F377FA53}"/>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未来计划</a:t>
            </a:r>
          </a:p>
        </p:txBody>
      </p:sp>
      <p:cxnSp>
        <p:nvCxnSpPr>
          <p:cNvPr id="15" name="直接连接符 14">
            <a:extLst>
              <a:ext uri="{FF2B5EF4-FFF2-40B4-BE49-F238E27FC236}">
                <a16:creationId xmlns:a16="http://schemas.microsoft.com/office/drawing/2014/main" id="{4533932F-CE32-DECC-9B0C-58F2DFB7A38E}"/>
              </a:ext>
            </a:extLst>
          </p:cNvPr>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CCCFC0D-8BE7-DE10-9376-15672E7E8CD5}"/>
              </a:ext>
            </a:extLst>
          </p:cNvPr>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图片 35">
            <a:extLst>
              <a:ext uri="{FF2B5EF4-FFF2-40B4-BE49-F238E27FC236}">
                <a16:creationId xmlns:a16="http://schemas.microsoft.com/office/drawing/2014/main" id="{5A68C647-CDB5-089C-A5A2-79CD4186722F}"/>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t="37639" b="32740"/>
          <a:stretch>
            <a:fillRect/>
          </a:stretch>
        </p:blipFill>
        <p:spPr>
          <a:xfrm>
            <a:off x="447070" y="71021"/>
            <a:ext cx="2337710" cy="692460"/>
          </a:xfrm>
          <a:prstGeom prst="rect">
            <a:avLst/>
          </a:prstGeom>
        </p:spPr>
      </p:pic>
      <p:sp>
        <p:nvSpPr>
          <p:cNvPr id="5" name="灯片编号占位符 4">
            <a:extLst>
              <a:ext uri="{FF2B5EF4-FFF2-40B4-BE49-F238E27FC236}">
                <a16:creationId xmlns:a16="http://schemas.microsoft.com/office/drawing/2014/main" id="{CACA719D-4D35-E498-934E-0A926DE49FFE}"/>
              </a:ext>
            </a:extLst>
          </p:cNvPr>
          <p:cNvSpPr>
            <a:spLocks noGrp="1"/>
          </p:cNvSpPr>
          <p:nvPr>
            <p:ph type="sldNum" sz="quarter" idx="12"/>
          </p:nvPr>
        </p:nvSpPr>
        <p:spPr/>
        <p:txBody>
          <a:bodyPr/>
          <a:lstStyle/>
          <a:p>
            <a:fld id="{A8537B7A-7510-410A-AA53-45D600DA0276}" type="slidenum">
              <a:rPr lang="zh-CN" altLang="en-US" smtClean="0"/>
              <a:t>9</a:t>
            </a:fld>
            <a:endParaRPr lang="zh-CN" altLang="en-US"/>
          </a:p>
        </p:txBody>
      </p:sp>
      <p:sp>
        <p:nvSpPr>
          <p:cNvPr id="3" name="文本框 2">
            <a:extLst>
              <a:ext uri="{FF2B5EF4-FFF2-40B4-BE49-F238E27FC236}">
                <a16:creationId xmlns:a16="http://schemas.microsoft.com/office/drawing/2014/main" id="{79E00377-7B67-2B21-9FFA-D12B6287FF8A}"/>
              </a:ext>
            </a:extLst>
          </p:cNvPr>
          <p:cNvSpPr txBox="1"/>
          <p:nvPr/>
        </p:nvSpPr>
        <p:spPr>
          <a:xfrm>
            <a:off x="104595" y="892426"/>
            <a:ext cx="10335468" cy="369332"/>
          </a:xfrm>
          <a:prstGeom prst="rect">
            <a:avLst/>
          </a:prstGeom>
          <a:noFill/>
        </p:spPr>
        <p:txBody>
          <a:bodyPr wrap="square">
            <a:spAutoFit/>
          </a:bodyPr>
          <a:lstStyle/>
          <a:p>
            <a:r>
              <a:rPr lang="zh-CN" altLang="en-US" b="1" dirty="0"/>
              <a:t>Deciphering TE heterogeneity in mouse ESCs and during human cardiac differentiation.</a:t>
            </a:r>
          </a:p>
        </p:txBody>
      </p:sp>
      <p:pic>
        <p:nvPicPr>
          <p:cNvPr id="8" name="图片 7">
            <a:extLst>
              <a:ext uri="{FF2B5EF4-FFF2-40B4-BE49-F238E27FC236}">
                <a16:creationId xmlns:a16="http://schemas.microsoft.com/office/drawing/2014/main" id="{3A3147C0-0901-180F-14F7-5DFACD5D2CD5}"/>
              </a:ext>
            </a:extLst>
          </p:cNvPr>
          <p:cNvPicPr>
            <a:picLocks noChangeAspect="1"/>
          </p:cNvPicPr>
          <p:nvPr/>
        </p:nvPicPr>
        <p:blipFill>
          <a:blip r:embed="rId5"/>
          <a:stretch>
            <a:fillRect/>
          </a:stretch>
        </p:blipFill>
        <p:spPr>
          <a:xfrm>
            <a:off x="447070" y="1641349"/>
            <a:ext cx="7940728" cy="3040643"/>
          </a:xfrm>
          <a:prstGeom prst="rect">
            <a:avLst/>
          </a:prstGeom>
        </p:spPr>
      </p:pic>
      <p:sp>
        <p:nvSpPr>
          <p:cNvPr id="10" name="文本框 9">
            <a:extLst>
              <a:ext uri="{FF2B5EF4-FFF2-40B4-BE49-F238E27FC236}">
                <a16:creationId xmlns:a16="http://schemas.microsoft.com/office/drawing/2014/main" id="{A319934B-88D8-068F-D32C-3E13F9E14C6A}"/>
              </a:ext>
            </a:extLst>
          </p:cNvPr>
          <p:cNvSpPr txBox="1"/>
          <p:nvPr/>
        </p:nvSpPr>
        <p:spPr>
          <a:xfrm>
            <a:off x="8849391" y="1362184"/>
            <a:ext cx="3181344" cy="3139321"/>
          </a:xfrm>
          <a:prstGeom prst="rect">
            <a:avLst/>
          </a:prstGeom>
          <a:noFill/>
        </p:spPr>
        <p:txBody>
          <a:bodyPr wrap="square">
            <a:spAutoFit/>
          </a:bodyPr>
          <a:lstStyle/>
          <a:p>
            <a:pPr marL="285750" indent="-285750">
              <a:buFont typeface="Arial" panose="020B0604020202020204" pitchFamily="34" charset="0"/>
              <a:buChar char="•"/>
            </a:pPr>
            <a:r>
              <a:rPr lang="zh-CN" altLang="en-US" b="0" i="0" dirty="0">
                <a:effectLst/>
                <a:latin typeface="-apple-system"/>
              </a:rPr>
              <a:t>在</a:t>
            </a:r>
            <a:r>
              <a:rPr lang="en-US" altLang="zh-CN" b="0" i="0" dirty="0" err="1">
                <a:effectLst/>
                <a:latin typeface="-apple-system"/>
              </a:rPr>
              <a:t>hPSC</a:t>
            </a:r>
            <a:r>
              <a:rPr lang="zh-CN" altLang="en-US" b="0" i="0" dirty="0">
                <a:effectLst/>
                <a:latin typeface="-apple-system"/>
              </a:rPr>
              <a:t>的体外心脏分化期间，存在朝向定形心肌细胞（</a:t>
            </a:r>
            <a:r>
              <a:rPr lang="en-US" altLang="zh-CN" b="0" i="0" dirty="0" err="1">
                <a:effectLst/>
                <a:latin typeface="-apple-system"/>
              </a:rPr>
              <a:t>dCM</a:t>
            </a:r>
            <a:r>
              <a:rPr lang="zh-CN" altLang="en-US" b="0" i="0" dirty="0">
                <a:effectLst/>
                <a:latin typeface="-apple-system"/>
              </a:rPr>
              <a:t>）和非收缩性细胞的分叉。在这两个分支之间，分别由</a:t>
            </a:r>
            <a:r>
              <a:rPr lang="en-US" altLang="zh-CN" b="0" i="0" dirty="0">
                <a:effectLst/>
                <a:latin typeface="-apple-system"/>
              </a:rPr>
              <a:t>NKX 2 -5</a:t>
            </a:r>
            <a:r>
              <a:rPr lang="zh-CN" altLang="en-US" b="0" i="0" dirty="0">
                <a:effectLst/>
                <a:latin typeface="-apple-system"/>
              </a:rPr>
              <a:t>和</a:t>
            </a:r>
            <a:r>
              <a:rPr lang="en-US" altLang="zh-CN" b="0" i="0" dirty="0">
                <a:effectLst/>
                <a:latin typeface="-apple-system"/>
              </a:rPr>
              <a:t>NKX 3</a:t>
            </a:r>
            <a:r>
              <a:rPr lang="zh-CN" altLang="en-US" b="0" i="0" dirty="0">
                <a:effectLst/>
                <a:latin typeface="-apple-system"/>
              </a:rPr>
              <a:t>标记，我们发现</a:t>
            </a:r>
            <a:r>
              <a:rPr lang="en-US" altLang="zh-CN" b="0" i="0" dirty="0">
                <a:effectLst/>
                <a:latin typeface="-apple-system"/>
              </a:rPr>
              <a:t>TE</a:t>
            </a:r>
            <a:r>
              <a:rPr lang="zh-CN" altLang="en-US" b="0" i="0" dirty="0">
                <a:effectLst/>
                <a:latin typeface="-apple-system"/>
              </a:rPr>
              <a:t>如</a:t>
            </a:r>
            <a:r>
              <a:rPr lang="en-US" altLang="zh-CN" b="0" i="0" dirty="0">
                <a:effectLst/>
                <a:latin typeface="-apple-system"/>
              </a:rPr>
              <a:t>LTR 32</a:t>
            </a:r>
            <a:r>
              <a:rPr lang="zh-CN" altLang="en-US" b="0" i="0" dirty="0">
                <a:effectLst/>
                <a:latin typeface="-apple-system"/>
              </a:rPr>
              <a:t>、</a:t>
            </a:r>
            <a:r>
              <a:rPr lang="en-US" altLang="zh-CN" b="0" i="0" dirty="0">
                <a:effectLst/>
                <a:latin typeface="-apple-system"/>
              </a:rPr>
              <a:t>MER 57 A-int</a:t>
            </a:r>
            <a:r>
              <a:rPr lang="zh-CN" altLang="en-US" b="0" i="0" dirty="0">
                <a:effectLst/>
                <a:latin typeface="-apple-system"/>
              </a:rPr>
              <a:t>和</a:t>
            </a:r>
            <a:r>
              <a:rPr lang="en-US" altLang="zh-CN" b="0" i="0" dirty="0">
                <a:effectLst/>
                <a:latin typeface="-apple-system"/>
              </a:rPr>
              <a:t>MER 45 A</a:t>
            </a:r>
            <a:r>
              <a:rPr lang="zh-CN" altLang="en-US" b="0" i="0" dirty="0">
                <a:effectLst/>
                <a:latin typeface="-apple-system"/>
              </a:rPr>
              <a:t>在</a:t>
            </a:r>
            <a:r>
              <a:rPr lang="en-US" altLang="zh-CN" b="0" i="0" dirty="0" err="1">
                <a:effectLst/>
                <a:latin typeface="-apple-system"/>
              </a:rPr>
              <a:t>dCM</a:t>
            </a:r>
            <a:r>
              <a:rPr lang="zh-CN" altLang="en-US" b="0" i="0" dirty="0">
                <a:effectLst/>
                <a:latin typeface="-apple-system"/>
              </a:rPr>
              <a:t>细胞中的差异表达，而</a:t>
            </a:r>
            <a:r>
              <a:rPr lang="en-US" altLang="zh-CN" b="0" i="0" dirty="0">
                <a:effectLst/>
                <a:latin typeface="-apple-system"/>
              </a:rPr>
              <a:t>MLT 1H 1</a:t>
            </a:r>
            <a:r>
              <a:rPr lang="zh-CN" altLang="en-US" b="0" i="0" dirty="0">
                <a:effectLst/>
                <a:latin typeface="-apple-system"/>
              </a:rPr>
              <a:t>、</a:t>
            </a:r>
            <a:r>
              <a:rPr lang="en-US" altLang="zh-CN" b="0" i="0" dirty="0">
                <a:effectLst/>
                <a:latin typeface="-apple-system"/>
              </a:rPr>
              <a:t>HERVIP 10 B-int</a:t>
            </a:r>
            <a:r>
              <a:rPr lang="zh-CN" altLang="en-US" b="0" i="0" dirty="0">
                <a:effectLst/>
                <a:latin typeface="-apple-system"/>
              </a:rPr>
              <a:t>和</a:t>
            </a:r>
            <a:r>
              <a:rPr lang="en-US" altLang="zh-CN" b="0" i="0" dirty="0">
                <a:effectLst/>
                <a:latin typeface="-apple-system"/>
              </a:rPr>
              <a:t>LTR 5A</a:t>
            </a:r>
            <a:r>
              <a:rPr lang="zh-CN" altLang="en-US" b="0" i="0" dirty="0">
                <a:effectLst/>
                <a:latin typeface="-apple-system"/>
              </a:rPr>
              <a:t>在非收缩细胞中特异性表达。</a:t>
            </a:r>
            <a:endParaRPr lang="zh-CN" altLang="en-US" dirty="0"/>
          </a:p>
        </p:txBody>
      </p:sp>
      <p:sp>
        <p:nvSpPr>
          <p:cNvPr id="4" name="文本框 3">
            <a:extLst>
              <a:ext uri="{FF2B5EF4-FFF2-40B4-BE49-F238E27FC236}">
                <a16:creationId xmlns:a16="http://schemas.microsoft.com/office/drawing/2014/main" id="{B25BE32B-ABCF-4900-42BD-44AAD65896D6}"/>
              </a:ext>
            </a:extLst>
          </p:cNvPr>
          <p:cNvSpPr txBox="1"/>
          <p:nvPr/>
        </p:nvSpPr>
        <p:spPr>
          <a:xfrm>
            <a:off x="494992" y="5061584"/>
            <a:ext cx="8447914" cy="1477328"/>
          </a:xfrm>
          <a:prstGeom prst="rect">
            <a:avLst/>
          </a:prstGeom>
          <a:noFill/>
        </p:spPr>
        <p:txBody>
          <a:bodyPr wrap="square">
            <a:spAutoFit/>
          </a:bodyPr>
          <a:lstStyle/>
          <a:p>
            <a:r>
              <a:rPr lang="zh-CN" altLang="en-US" b="0" i="0" dirty="0">
                <a:effectLst/>
                <a:latin typeface="-apple-system"/>
              </a:rPr>
              <a:t>独立的</a:t>
            </a:r>
            <a:r>
              <a:rPr lang="en-US" altLang="zh-CN" dirty="0">
                <a:latin typeface="-apple-system"/>
              </a:rPr>
              <a:t>bulk</a:t>
            </a:r>
            <a:r>
              <a:rPr lang="zh-CN" altLang="en-US" dirty="0">
                <a:latin typeface="-apple-system"/>
              </a:rPr>
              <a:t> </a:t>
            </a:r>
            <a:r>
              <a:rPr lang="en-US" altLang="zh-CN" b="0" i="0" dirty="0">
                <a:effectLst/>
                <a:latin typeface="-apple-system"/>
              </a:rPr>
              <a:t>RNA-seq</a:t>
            </a:r>
            <a:r>
              <a:rPr lang="zh-CN" altLang="en-US" b="0" i="0" dirty="0">
                <a:effectLst/>
                <a:latin typeface="-apple-system"/>
              </a:rPr>
              <a:t>数据表明，这些</a:t>
            </a:r>
            <a:r>
              <a:rPr lang="en-US" altLang="zh-CN" b="0" i="0" dirty="0">
                <a:effectLst/>
                <a:latin typeface="-apple-system"/>
              </a:rPr>
              <a:t>TE</a:t>
            </a:r>
            <a:r>
              <a:rPr lang="zh-CN" altLang="en-US" b="0" i="0" dirty="0">
                <a:effectLst/>
                <a:latin typeface="-apple-system"/>
              </a:rPr>
              <a:t>在晚期心脏分化中表达（补充图</a:t>
            </a:r>
            <a:r>
              <a:rPr lang="en-US" altLang="zh-CN" b="0" i="0" dirty="0">
                <a:effectLst/>
                <a:latin typeface="-apple-system"/>
              </a:rPr>
              <a:t>2g</a:t>
            </a:r>
            <a:r>
              <a:rPr lang="zh-CN" altLang="en-US" b="0" i="0" dirty="0">
                <a:effectLst/>
                <a:latin typeface="-apple-system"/>
              </a:rPr>
              <a:t>），然而，由于</a:t>
            </a:r>
            <a:r>
              <a:rPr lang="en-US" altLang="zh-CN" dirty="0">
                <a:latin typeface="-apple-system"/>
              </a:rPr>
              <a:t>bulk</a:t>
            </a:r>
            <a:r>
              <a:rPr lang="zh-CN" altLang="en-US" b="0" i="0" dirty="0">
                <a:effectLst/>
                <a:latin typeface="-apple-system"/>
              </a:rPr>
              <a:t>是</a:t>
            </a:r>
            <a:r>
              <a:rPr lang="en-US" altLang="zh-CN" b="0" i="0" dirty="0" err="1">
                <a:effectLst/>
                <a:latin typeface="-apple-system"/>
              </a:rPr>
              <a:t>dCM</a:t>
            </a:r>
            <a:r>
              <a:rPr lang="zh-CN" altLang="en-US" b="0" i="0" dirty="0">
                <a:effectLst/>
                <a:latin typeface="-apple-system"/>
              </a:rPr>
              <a:t>和非收缩细胞的混合物，这些</a:t>
            </a:r>
            <a:r>
              <a:rPr lang="en-US" altLang="zh-CN" b="0" i="0" dirty="0">
                <a:effectLst/>
                <a:latin typeface="-apple-system"/>
              </a:rPr>
              <a:t>TE</a:t>
            </a:r>
            <a:r>
              <a:rPr lang="zh-CN" altLang="en-US" b="0" i="0" dirty="0">
                <a:effectLst/>
                <a:latin typeface="-apple-system"/>
              </a:rPr>
              <a:t>对不同命运的限制只能在</a:t>
            </a:r>
            <a:r>
              <a:rPr lang="en-US" altLang="zh-CN" b="0" i="0" dirty="0" err="1">
                <a:effectLst/>
                <a:latin typeface="-apple-system"/>
              </a:rPr>
              <a:t>scRNA</a:t>
            </a:r>
            <a:r>
              <a:rPr lang="en-US" altLang="zh-CN" b="0" i="0" dirty="0">
                <a:effectLst/>
                <a:latin typeface="-apple-system"/>
              </a:rPr>
              <a:t>-seq</a:t>
            </a:r>
            <a:r>
              <a:rPr lang="zh-CN" altLang="en-US" b="0" i="0" dirty="0">
                <a:effectLst/>
                <a:latin typeface="-apple-system"/>
              </a:rPr>
              <a:t>数据中观察到。这突出了在</a:t>
            </a:r>
            <a:r>
              <a:rPr lang="en-US" altLang="zh-CN" b="1" i="0" dirty="0" err="1">
                <a:effectLst/>
                <a:latin typeface="-apple-system"/>
              </a:rPr>
              <a:t>sc-RNAseq</a:t>
            </a:r>
            <a:r>
              <a:rPr lang="zh-CN" altLang="en-US" b="1" i="0" dirty="0">
                <a:effectLst/>
                <a:latin typeface="-apple-system"/>
              </a:rPr>
              <a:t>数据中分析</a:t>
            </a:r>
            <a:r>
              <a:rPr lang="en-US" altLang="zh-CN" b="1" i="0" dirty="0">
                <a:effectLst/>
                <a:latin typeface="-apple-system"/>
              </a:rPr>
              <a:t>TE</a:t>
            </a:r>
            <a:r>
              <a:rPr lang="zh-CN" altLang="en-US" b="1" i="0" dirty="0">
                <a:effectLst/>
                <a:latin typeface="-apple-system"/>
              </a:rPr>
              <a:t>表达的重要性</a:t>
            </a:r>
            <a:r>
              <a:rPr lang="zh-CN" altLang="en-US" b="0" i="0" dirty="0">
                <a:effectLst/>
                <a:latin typeface="-apple-system"/>
              </a:rPr>
              <a:t>，因为</a:t>
            </a:r>
            <a:r>
              <a:rPr lang="en-US" altLang="zh-CN" b="0" i="0" dirty="0">
                <a:effectLst/>
                <a:latin typeface="-apple-system"/>
              </a:rPr>
              <a:t>MLT 1H 1</a:t>
            </a:r>
            <a:r>
              <a:rPr lang="zh-CN" altLang="en-US" b="0" i="0" dirty="0">
                <a:effectLst/>
                <a:latin typeface="-apple-system"/>
              </a:rPr>
              <a:t>在</a:t>
            </a:r>
            <a:r>
              <a:rPr lang="en-US" altLang="zh-CN" b="0" i="0" dirty="0">
                <a:effectLst/>
                <a:latin typeface="-apple-system"/>
              </a:rPr>
              <a:t>bulk RNA-seq</a:t>
            </a:r>
            <a:r>
              <a:rPr lang="zh-CN" altLang="en-US" b="0" i="0" dirty="0">
                <a:effectLst/>
                <a:latin typeface="-apple-system"/>
              </a:rPr>
              <a:t>中非常高，但这掩盖了其仅限于非收缩细胞且在</a:t>
            </a:r>
            <a:r>
              <a:rPr lang="en-US" altLang="zh-CN" b="0" i="0" dirty="0" err="1">
                <a:effectLst/>
                <a:latin typeface="-apple-system"/>
              </a:rPr>
              <a:t>dCMs</a:t>
            </a:r>
            <a:r>
              <a:rPr lang="zh-CN" altLang="en-US" b="0" i="0" dirty="0">
                <a:effectLst/>
                <a:latin typeface="-apple-system"/>
              </a:rPr>
              <a:t>中不起作用的事实</a:t>
            </a:r>
            <a:r>
              <a:rPr lang="zh-CN" altLang="en-US" dirty="0">
                <a:latin typeface="-apple-system"/>
              </a:rPr>
              <a:t>。</a:t>
            </a:r>
            <a:endParaRPr lang="zh-CN" altLang="en-US" dirty="0"/>
          </a:p>
        </p:txBody>
      </p:sp>
    </p:spTree>
    <p:extLst>
      <p:ext uri="{BB962C8B-B14F-4D97-AF65-F5344CB8AC3E}">
        <p14:creationId xmlns:p14="http://schemas.microsoft.com/office/powerpoint/2010/main" val="42878650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mMwMDYwYjgwNGI5NjZkNDAzZDMxMjI0NjdjMGNlNDIifQ=="/>
</p:tagLst>
</file>

<file path=ppt/tags/tag2.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3.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4.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5.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940</TotalTime>
  <Words>2358</Words>
  <Application>Microsoft Office PowerPoint</Application>
  <PresentationFormat>宽屏</PresentationFormat>
  <Paragraphs>187</Paragraphs>
  <Slides>17</Slides>
  <Notes>17</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17</vt:i4>
      </vt:variant>
    </vt:vector>
  </HeadingPairs>
  <TitlesOfParts>
    <vt:vector size="28" baseType="lpstr">
      <vt:lpstr>-apple-system</vt:lpstr>
      <vt:lpstr>Impact MT Std</vt:lpstr>
      <vt:lpstr>等线</vt:lpstr>
      <vt:lpstr>等线 Light</vt:lpstr>
      <vt:lpstr>Arial</vt:lpstr>
      <vt:lpstr>Open Sans</vt:lpstr>
      <vt:lpstr>Times New Roman</vt:lpstr>
      <vt:lpstr>Wingdings</vt:lpstr>
      <vt:lpstr>微软雅黑</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a02281</dc:creator>
  <cp:lastModifiedBy>liuyingliujian@outlook.com</cp:lastModifiedBy>
  <cp:revision>10</cp:revision>
  <dcterms:created xsi:type="dcterms:W3CDTF">2022-05-06T10:07:00Z</dcterms:created>
  <dcterms:modified xsi:type="dcterms:W3CDTF">2024-11-06T08:17:47Z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01061B0E794C412CBF8CE31B43022FD3</vt:lpwstr>
  </property>
  <property fmtid="{D5CDD505-2E9C-101B-9397-08002B2CF9AE}" pid="3" name="KSOProductBuildVer">
    <vt:lpwstr>2052-11.1.0.12358</vt:lpwstr>
  </property>
</Properties>
</file>